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394" r:id="rId4"/>
    <p:sldId id="338" r:id="rId5"/>
    <p:sldId id="304" r:id="rId6"/>
    <p:sldId id="395" r:id="rId7"/>
    <p:sldId id="396" r:id="rId8"/>
    <p:sldId id="348" r:id="rId9"/>
    <p:sldId id="365" r:id="rId10"/>
    <p:sldId id="367" r:id="rId11"/>
    <p:sldId id="368" r:id="rId12"/>
    <p:sldId id="397" r:id="rId13"/>
    <p:sldId id="369" r:id="rId14"/>
    <p:sldId id="399" r:id="rId15"/>
    <p:sldId id="372" r:id="rId16"/>
    <p:sldId id="374" r:id="rId17"/>
    <p:sldId id="373" r:id="rId18"/>
    <p:sldId id="398" r:id="rId19"/>
    <p:sldId id="400" r:id="rId20"/>
    <p:sldId id="377" r:id="rId21"/>
    <p:sldId id="378" r:id="rId22"/>
    <p:sldId id="379" r:id="rId23"/>
    <p:sldId id="380" r:id="rId24"/>
    <p:sldId id="412" r:id="rId25"/>
    <p:sldId id="402" r:id="rId26"/>
    <p:sldId id="381" r:id="rId27"/>
    <p:sldId id="401" r:id="rId28"/>
    <p:sldId id="38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</p:sldIdLst>
  <p:sldSz cx="9144000" cy="6858000" type="screen4x3"/>
  <p:notesSz cx="7023100" cy="93091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B20838"/>
    <a:srgbClr val="66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01" autoAdjust="0"/>
    <p:restoredTop sz="99881" autoAdjust="0"/>
  </p:normalViewPr>
  <p:slideViewPr>
    <p:cSldViewPr snapToObjects="1">
      <p:cViewPr>
        <p:scale>
          <a:sx n="100" d="100"/>
          <a:sy n="100" d="100"/>
        </p:scale>
        <p:origin x="-16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-3012" y="-114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78041E1-32B7-4D8A-BC7E-B18EE8C7F148}" type="datetimeFigureOut">
              <a:rPr lang="en-US"/>
              <a:pPr>
                <a:defRPr/>
              </a:pPr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4E656F3-2729-4880-A06F-2ADC7849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F1FC44-3461-4F13-BE83-B71CFB3A8156}" type="datetimeFigureOut">
              <a:rPr lang="en-US"/>
              <a:pPr>
                <a:defRPr/>
              </a:pPr>
              <a:t>6/18/2013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E6BB607-1043-4B3F-BB07-DBBE26B36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7262A-B953-4D78-84D9-C46EEC4478D3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1500" y="697865"/>
            <a:ext cx="4760101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1500" y="697865"/>
            <a:ext cx="4760101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1500" y="697865"/>
            <a:ext cx="4760101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20065449">
            <a:off x="146611" y="3137892"/>
            <a:ext cx="8717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     </a:t>
            </a:r>
            <a:endParaRPr lang="en-US" sz="5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7" name="Picture 6" descr="MIT-VPF-Footer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6307138"/>
            <a:ext cx="40386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57200" y="6202363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7" descr="VPF-footer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59700" y="6234113"/>
            <a:ext cx="10033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7389019" y="6538119"/>
            <a:ext cx="463550" cy="1588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fontAlgn="base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/>
          </p:nvPr>
        </p:nvSpPr>
        <p:spPr bwMode="auto">
          <a:xfrm>
            <a:off x="685800" y="990600"/>
            <a:ext cx="7772400" cy="3276600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ea typeface="ＭＳ Ｐゴシック" pitchFamily="34" charset="-128"/>
              </a:rPr>
              <a:t>GRC Training 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for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IS&amp;T Business Systems Analysts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June 17, 2013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Access Control Analysis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219200"/>
            <a:ext cx="787558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81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EAM Roles and Responsibilities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 - Key Concept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GRC-EAM object – linked to the SAP ECC Firefighter user which has the emergency access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Owner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Approves assignment of a Firefighter IDs to users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Controller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Reviews and approves logs from completed FireFighter ID sessions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User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Has one or more Firefighter IDs assigned</a:t>
            </a: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6962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EAM / FireFighter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219200"/>
            <a:ext cx="777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r>
              <a:rPr lang="en-US" sz="3200" dirty="0" smtClean="0">
                <a:latin typeface="+mn-lt"/>
              </a:rPr>
              <a:t>			</a:t>
            </a:r>
            <a:r>
              <a:rPr lang="en-US" sz="4400" dirty="0" smtClean="0">
                <a:latin typeface="+mn-lt"/>
              </a:rPr>
              <a:t>	Any Questions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Documentation Overview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219200"/>
            <a:ext cx="77724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Training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</a:t>
            </a:r>
            <a:r>
              <a:rPr lang="en-US" sz="2000" dirty="0" smtClean="0">
                <a:latin typeface="+mn-lt"/>
                <a:cs typeface="+mn-cs"/>
              </a:rPr>
              <a:t>Business Systems Analyst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Flowcharts (5) with supporting overview and detailed step-by-step descriptions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GRC Report Job Aids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Terminology used in the GRC System and for SAP Access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All GRC users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SOD Analysis Steps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Change request form(FireFighter ID, Mitigation Controls), Role Change / User provisioning checklist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Business events triggering an SAP access change requirement</a:t>
            </a:r>
          </a:p>
          <a:p>
            <a:pPr marL="452438" indent="-566738">
              <a:buSzPct val="60000"/>
            </a:pPr>
            <a:r>
              <a:rPr lang="en-US" sz="2800" dirty="0" smtClean="0">
                <a:latin typeface="+mn-lt"/>
              </a:rPr>
              <a:t>Additional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FireFighter procedures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IS&amp;T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 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       </a:t>
            </a:r>
            <a:r>
              <a:rPr lang="en-US" sz="2000" dirty="0" smtClean="0">
                <a:latin typeface="+mn-lt"/>
                <a:cs typeface="+mn-cs"/>
              </a:rPr>
              <a:t>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      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BRIEF  5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Overview -1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 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       </a:t>
            </a:r>
            <a:r>
              <a:rPr lang="en-US" sz="2000" dirty="0" smtClean="0">
                <a:latin typeface="+mn-lt"/>
                <a:cs typeface="+mn-cs"/>
              </a:rPr>
              <a:t>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      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IS&amp;T BSA Role Overview - 2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dirty="0" smtClean="0">
                <a:latin typeface="+mn-lt"/>
                <a:cs typeface="+mn-cs"/>
              </a:rPr>
              <a:t>Key Concept :  use of “Composite” Roles for a job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 Composite Role contains several “Single” roles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Job specific or job specific combinations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the VPF business area 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VPF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 employees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MIT Roles Database still used for some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Training Agenda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430338"/>
            <a:ext cx="8153400" cy="4132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4038" lvl="3" indent="-566738">
              <a:spcBef>
                <a:spcPts val="300"/>
              </a:spcBef>
              <a:buClrTx/>
              <a:buNone/>
            </a:pPr>
            <a:r>
              <a:rPr lang="en-US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2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Minutes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SOD and GRC Project Highlights /Impact		 </a:t>
            </a:r>
            <a:r>
              <a:rPr lang="en-US" sz="2400" b="0" dirty="0" smtClean="0">
                <a:ea typeface="ＭＳ Ｐゴシック" pitchFamily="34" charset="-128"/>
              </a:rPr>
              <a:t>   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System </a:t>
            </a:r>
            <a:r>
              <a:rPr lang="en-US" dirty="0" smtClean="0">
                <a:ea typeface="ＭＳ Ｐゴシック" pitchFamily="34" charset="-128"/>
              </a:rPr>
              <a:t>– what’s been implemented</a:t>
            </a:r>
            <a:r>
              <a:rPr lang="en-US" b="0" dirty="0" smtClean="0">
                <a:ea typeface="ＭＳ Ｐゴシック" pitchFamily="34" charset="-128"/>
              </a:rPr>
              <a:t>		  </a:t>
            </a:r>
            <a:r>
              <a:rPr lang="en-US" sz="2400" dirty="0" smtClean="0">
                <a:ea typeface="ＭＳ Ｐゴシック" pitchFamily="34" charset="-128"/>
              </a:rPr>
              <a:t>10</a:t>
            </a:r>
            <a:endParaRPr lang="en-US" sz="2400" b="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Business Systems Analyst responsibilities	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Training Materials and GRC Documentation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BSA Role in detail							 		  </a:t>
            </a:r>
            <a:r>
              <a:rPr lang="en-US" sz="2400" dirty="0" smtClean="0">
                <a:ea typeface="ＭＳ Ｐゴシック" pitchFamily="34" charset="-128"/>
              </a:rPr>
              <a:t>90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Reports demo / hands on 					  </a:t>
            </a:r>
            <a:r>
              <a:rPr lang="en-US" sz="2400" dirty="0" smtClean="0">
                <a:ea typeface="ＭＳ Ｐゴシック" pitchFamily="34" charset="-128"/>
              </a:rPr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– In Detail - 1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1	New or Amended Roles		</a:t>
            </a:r>
            <a:r>
              <a:rPr lang="en-US" sz="2400" dirty="0" smtClean="0">
                <a:latin typeface="+mn-lt"/>
                <a:cs typeface="+mn-cs"/>
              </a:rPr>
              <a:t>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Support Role Owners and VPF BAs in general design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Communicate design to R/3 Security Admin :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New / changed single roles and composite roles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Activity (tcode) and Permission (Auth Object) data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GRC categorization of “Z” tcodes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with initial role testing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 Events triggering role changes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– In Detail - 2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2	Mitigation Analysis/Design</a:t>
            </a:r>
            <a:r>
              <a:rPr lang="en-US" sz="2400" dirty="0" smtClean="0">
                <a:latin typeface="+mn-lt"/>
                <a:cs typeface="+mn-cs"/>
              </a:rPr>
              <a:t>	    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with identifying existing controls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with selecting best mitigation option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with implementing new Mitigation Controls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Assist in design options – configuration, enhancements, additional reports and related tcodes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Create mini-spec documents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Help coordinate all related transports, if not on one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SOD Analysis Steps document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– In Detail - 3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3	New User / Role Provisioning</a:t>
            </a:r>
            <a:r>
              <a:rPr lang="en-US" sz="2400" dirty="0" smtClean="0">
                <a:latin typeface="+mn-lt"/>
                <a:cs typeface="+mn-cs"/>
              </a:rPr>
              <a:t>	 Should be very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Composite Roles – has reduced the workload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All the work was in the Role maintenance process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User has a pre-tested job-related composite role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May need to assist Role Owner / BAs to check User or Role access details, particularly at the Permission / Auth Object level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– In Detail - 4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4	FireFighter Maintenance/Use</a:t>
            </a:r>
            <a:r>
              <a:rPr lang="en-US" sz="2400" dirty="0" smtClean="0">
                <a:latin typeface="+mn-lt"/>
                <a:cs typeface="+mn-cs"/>
              </a:rPr>
              <a:t>	    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No involvement in FFID assignments 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Using your FFIDs – already trained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8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BA’s will assist Business FFID Controllers to review logs – BA’s may need some assistance from BSA’s to interpret the logs – see next slide.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EAM Roles and Responsibilities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 - Key Concept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GRC-EAM object – linked to the SAP ECC Firefighter user which has the emergency access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Owner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Approves assignment of a Firefighter IDs to users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Controller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Reviews and approves logs from completed FireFighter ID sessions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User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Has one or more Firefighter IDs assigned</a:t>
            </a: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Logs and Reports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572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Example of a log when data has been changed: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Firefighter Log Summary Reports can also be viewed or downloaded as from the NWBC screen.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305800" cy="12192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86200"/>
            <a:ext cx="37909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IS&amp;T BSA Role – In Detail - 5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5	Periodic Compliance reviews</a:t>
            </a:r>
            <a:r>
              <a:rPr lang="en-US" sz="2400" dirty="0" smtClean="0">
                <a:latin typeface="+mn-lt"/>
                <a:cs typeface="+mn-cs"/>
              </a:rPr>
              <a:t>	   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Support Role Owner and BA :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unexpected SODs are reported – assist in understanding the tcodes and authorizations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Fine-tuning any MIT custom mitigation reports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BSA Role – Detail – Questions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BSA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Any questions or comments ?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10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34" charset="-128"/>
              </a:rPr>
              <a:t>Goals for Today’s GRC 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Understand how GRC Reporting ties into your role of Business Systems Analyst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Help you get comfortable with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Introduce you to tools that are </a:t>
            </a:r>
            <a:r>
              <a:rPr lang="en-US" sz="2000" dirty="0" smtClean="0">
                <a:latin typeface="+mn-lt"/>
              </a:rPr>
              <a:t>available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Have a working session to get familiar with using GRC Reports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5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Highlights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0772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SOD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Eliminated or Mitigated access issues in VPF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Implemented a job-related “Role” based framework for provisioning user access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GRC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VPF and IS&amp;T are using the Emergency Access (FireFighter) feature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MIT is using the Access Risk Analysis reports for SOD and Critical access reviews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MIT-specific “Mitigation Controls” are assigned to Users, where access risks cannot be removed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>
              <a:buClrTx/>
              <a:buSzPct val="60000"/>
              <a:buFont typeface="Wingdings" pitchFamily="2" charset="2"/>
              <a:buChar char="²"/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Reports for BSAs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Business Systems Analysts are considered GRC Reporting Power Users and have access to all reports in scope for GRC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Business Systems Analysts will use GRC Reports to carry out responsibilities as part of the following GRC processes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1 :  New or Amended Roles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2 :  Mitigation </a:t>
            </a:r>
            <a:r>
              <a:rPr lang="en-US" sz="2000" dirty="0" smtClean="0">
                <a:latin typeface="+mn-lt"/>
                <a:cs typeface="+mn-cs"/>
              </a:rPr>
              <a:t>Analysis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063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New Users and User Role Provisioning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What single roles are assigned to this composite?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05 Roles by Role Name</a:t>
            </a:r>
            <a:endParaRPr lang="en-US" sz="2000" dirty="0" smtClean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the single roles mapped to a composite role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>
                <a:latin typeface="+mn-lt"/>
              </a:rPr>
              <a:t>QUESTION: Which users have access to </a:t>
            </a:r>
            <a:r>
              <a:rPr lang="en-US" sz="2000" b="1" dirty="0" smtClean="0">
                <a:latin typeface="+mn-lt"/>
              </a:rPr>
              <a:t>this role?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06 User to Role Relationship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users that have access to a role (or set of roles)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>
                <a:latin typeface="+mn-lt"/>
              </a:rPr>
              <a:t>QUESTION: What roles </a:t>
            </a:r>
            <a:r>
              <a:rPr lang="en-US" sz="2000" b="1" dirty="0" smtClean="0">
                <a:latin typeface="+mn-lt"/>
              </a:rPr>
              <a:t>does this user have</a:t>
            </a:r>
            <a:r>
              <a:rPr lang="en-US" sz="2000" b="1" dirty="0">
                <a:latin typeface="+mn-lt"/>
              </a:rPr>
              <a:t>?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07 Role Relationship with User/User Group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the roles assigned to a user or set of users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2873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New Users and User Role Provisioning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>
                <a:latin typeface="+mn-lt"/>
              </a:rPr>
              <a:t>QUESTION: What is the difference between these users’ </a:t>
            </a:r>
            <a:r>
              <a:rPr lang="en-US" sz="2000" b="1" dirty="0" smtClean="0">
                <a:latin typeface="+mn-lt"/>
              </a:rPr>
              <a:t>access?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08 Users by User ID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the roles assigned to users (also shows profiles in a different view)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Sort of report data simplifies analysis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</a:t>
            </a:r>
            <a:r>
              <a:rPr lang="en-US" sz="2000" b="1" dirty="0">
                <a:latin typeface="+mn-lt"/>
              </a:rPr>
              <a:t>What are all the roles and profiles assigned to a user?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09 </a:t>
            </a:r>
            <a:r>
              <a:rPr lang="en-US" sz="2000" dirty="0">
                <a:latin typeface="+mn-lt"/>
              </a:rPr>
              <a:t>Count authorization for Users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</a:t>
            </a:r>
            <a:r>
              <a:rPr lang="en-US" sz="2000" dirty="0" smtClean="0">
                <a:latin typeface="+mn-lt"/>
              </a:rPr>
              <a:t>single roles and profiles assigned to a user or set of users</a:t>
            </a:r>
          </a:p>
        </p:txBody>
      </p:sp>
    </p:spTree>
    <p:extLst>
      <p:ext uri="{BB962C8B-B14F-4D97-AF65-F5344CB8AC3E}">
        <p14:creationId xmlns:p14="http://schemas.microsoft.com/office/powerpoint/2010/main" xmlns="" val="196806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New or Amended Roles </a:t>
            </a:r>
            <a:endParaRPr lang="en-US" sz="28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QUESTIONS: What needs to go in the new role? What transactions have these users used in the past? Can we clean up roles and remove certain </a:t>
            </a:r>
            <a:r>
              <a:rPr lang="en-US" sz="2000" b="1" dirty="0">
                <a:latin typeface="+mn-lt"/>
              </a:rPr>
              <a:t>access? Do users even need this access?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10 Action Usage by User, Role and Profile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transactions executed by a user over a period of time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total execution count for assigned transactions (including ‘0’ values)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last date of execution </a:t>
            </a:r>
          </a:p>
        </p:txBody>
      </p:sp>
    </p:spTree>
    <p:extLst>
      <p:ext uri="{BB962C8B-B14F-4D97-AF65-F5344CB8AC3E}">
        <p14:creationId xmlns:p14="http://schemas.microsoft.com/office/powerpoint/2010/main" xmlns="" val="40368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Mitigation </a:t>
            </a:r>
            <a:r>
              <a:rPr lang="en-US" sz="2800" dirty="0">
                <a:latin typeface="+mn-lt"/>
              </a:rPr>
              <a:t>Analysis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QUESTIONS: Are there any current controls which can be used to mitigate a new risk/SOD? Are the current controls relevant to your business area?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11 Mitigation Control Report</a:t>
            </a:r>
            <a:endParaRPr lang="en-US" sz="2000" dirty="0" smtClean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Controls along with risks they mitigate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 Owners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 Monitors</a:t>
            </a:r>
          </a:p>
        </p:txBody>
      </p:sp>
    </p:spTree>
    <p:extLst>
      <p:ext uri="{BB962C8B-B14F-4D97-AF65-F5344CB8AC3E}">
        <p14:creationId xmlns:p14="http://schemas.microsoft.com/office/powerpoint/2010/main" xmlns="" val="12379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Processes 1 &amp;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New or Amended </a:t>
            </a:r>
            <a:r>
              <a:rPr lang="en-US" sz="2800" dirty="0" smtClean="0">
                <a:latin typeface="+mn-lt"/>
              </a:rPr>
              <a:t>Roles &amp; Mitigation </a:t>
            </a:r>
            <a:r>
              <a:rPr lang="en-US" sz="2800" dirty="0">
                <a:latin typeface="+mn-lt"/>
              </a:rPr>
              <a:t>Analysis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QUESTIONS: </a:t>
            </a:r>
            <a:r>
              <a:rPr lang="en-US" sz="2000" b="1" dirty="0">
                <a:latin typeface="+mn-lt"/>
              </a:rPr>
              <a:t>Does this user (or set of users) have any unmitigated SODs</a:t>
            </a:r>
            <a:r>
              <a:rPr lang="en-US" sz="2000" b="1" dirty="0" smtClean="0">
                <a:latin typeface="+mn-lt"/>
              </a:rPr>
              <a:t>? Are there any invalid controls assigned to these users?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12 User Level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violations (SODs, critical transactions, roles &amp; profiles) both mitigated &amp; unmitigated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</a:t>
            </a:r>
            <a:r>
              <a:rPr lang="en-US" sz="2000" dirty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pplied Mitigating Controls (valid &amp; invalid)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>
                <a:latin typeface="+mn-lt"/>
              </a:rPr>
              <a:t>QUESTIONS: If we give this user (or set of users) </a:t>
            </a:r>
            <a:r>
              <a:rPr lang="en-US" sz="2000" b="1" dirty="0" smtClean="0">
                <a:latin typeface="+mn-lt"/>
              </a:rPr>
              <a:t>this additional transaction (or role, or profile), </a:t>
            </a:r>
            <a:r>
              <a:rPr lang="en-US" sz="2000" b="1" dirty="0">
                <a:latin typeface="+mn-lt"/>
              </a:rPr>
              <a:t>will that cause new SODs?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13 </a:t>
            </a:r>
            <a:r>
              <a:rPr lang="en-US" sz="2000" dirty="0">
                <a:latin typeface="+mn-lt"/>
              </a:rPr>
              <a:t>User </a:t>
            </a:r>
            <a:r>
              <a:rPr lang="en-US" sz="2000" dirty="0" smtClean="0">
                <a:latin typeface="+mn-lt"/>
              </a:rPr>
              <a:t>Level Simulation</a:t>
            </a:r>
            <a:endParaRPr lang="en-US" sz="2000" dirty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violations (SODs, critical transactions, roles &amp; profiles) based on added access (transactions, roles, or profiles)</a:t>
            </a:r>
            <a:endParaRPr lang="en-US" sz="2000" dirty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3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Detailed procedure documents outlining how to execute each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Action for each step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Screenshot</a:t>
            </a: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Numbered to align with the report number assigned to each report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Outline a brief use case scenario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Include steps for different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  <a:cs typeface="+mn-cs"/>
              </a:rPr>
              <a:t>Step numbering diverges for each of the scenarios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7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Questions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14300" algn="ctr">
              <a:spcBef>
                <a:spcPts val="600"/>
              </a:spcBef>
              <a:buSzPct val="60000"/>
            </a:pPr>
            <a:endParaRPr lang="en-US" sz="2800" b="1" dirty="0" smtClean="0">
              <a:latin typeface="+mn-lt"/>
              <a:cs typeface="+mn-cs"/>
            </a:endParaRPr>
          </a:p>
          <a:p>
            <a:pPr indent="-114300" algn="ctr">
              <a:spcBef>
                <a:spcPts val="600"/>
              </a:spcBef>
              <a:buSzPct val="60000"/>
            </a:pPr>
            <a:endParaRPr lang="en-US" sz="2800" b="1" dirty="0">
              <a:latin typeface="+mn-lt"/>
              <a:cs typeface="+mn-cs"/>
            </a:endParaRPr>
          </a:p>
          <a:p>
            <a:pPr indent="-114300" algn="ctr">
              <a:spcBef>
                <a:spcPts val="600"/>
              </a:spcBef>
              <a:buSzPct val="60000"/>
            </a:pPr>
            <a:endParaRPr lang="en-US" sz="2800" b="1" dirty="0" smtClean="0">
              <a:latin typeface="+mn-lt"/>
              <a:cs typeface="+mn-cs"/>
            </a:endParaRPr>
          </a:p>
          <a:p>
            <a:pPr indent="-114300" algn="ctr">
              <a:spcBef>
                <a:spcPts val="600"/>
              </a:spcBef>
              <a:buSzPct val="60000"/>
            </a:pPr>
            <a:r>
              <a:rPr lang="en-US" sz="6600" b="1" dirty="0" smtClean="0">
                <a:latin typeface="+mn-lt"/>
                <a:cs typeface="+mn-cs"/>
              </a:rPr>
              <a:t>?</a:t>
            </a:r>
            <a:endParaRPr lang="en-US" sz="5400" b="1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3"/>
          <p:cNvSpPr/>
          <p:nvPr/>
        </p:nvSpPr>
        <p:spPr>
          <a:xfrm>
            <a:off x="1371600" y="1122363"/>
            <a:ext cx="2362200" cy="7096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Defining SAP Roles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92250"/>
            <a:ext cx="55626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728663" y="1219200"/>
            <a:ext cx="786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FFFF"/>
              </a:buClr>
            </a:pPr>
            <a:endParaRPr lang="en-US" sz="20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243" name="Straight Connector 7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663" y="2055813"/>
            <a:ext cx="1100137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10245" name="Rounded Rectangle 3"/>
          <p:cNvSpPr>
            <a:spLocks noChangeArrowheads="1"/>
          </p:cNvSpPr>
          <p:nvPr/>
        </p:nvSpPr>
        <p:spPr bwMode="auto">
          <a:xfrm>
            <a:off x="952500" y="3657600"/>
            <a:ext cx="11430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</a:rPr>
              <a:t>Customer Creation</a:t>
            </a:r>
          </a:p>
        </p:txBody>
      </p:sp>
      <p:sp>
        <p:nvSpPr>
          <p:cNvPr id="10246" name="Rounded Rectangle 11"/>
          <p:cNvSpPr>
            <a:spLocks noChangeArrowheads="1"/>
          </p:cNvSpPr>
          <p:nvPr/>
        </p:nvSpPr>
        <p:spPr bwMode="auto">
          <a:xfrm>
            <a:off x="261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Invoice  / Billing</a:t>
            </a:r>
          </a:p>
        </p:txBody>
      </p:sp>
      <p:cxnSp>
        <p:nvCxnSpPr>
          <p:cNvPr id="10247" name="Straight Connector 8"/>
          <p:cNvCxnSpPr>
            <a:cxnSpLocks noChangeShapeType="1"/>
          </p:cNvCxnSpPr>
          <p:nvPr/>
        </p:nvCxnSpPr>
        <p:spPr bwMode="auto">
          <a:xfrm>
            <a:off x="4267200" y="2286000"/>
            <a:ext cx="0" cy="3810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19638" y="2827338"/>
            <a:ext cx="1147762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1</a:t>
            </a:r>
          </a:p>
        </p:txBody>
      </p:sp>
      <p:sp>
        <p:nvSpPr>
          <p:cNvPr id="16" name="Rounded Rectangle 15"/>
          <p:cNvSpPr>
            <a:spLocks noChangeArrowheads="1"/>
          </p:cNvSpPr>
          <p:nvPr/>
        </p:nvSpPr>
        <p:spPr bwMode="auto">
          <a:xfrm>
            <a:off x="4719638" y="3657600"/>
            <a:ext cx="1173162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Customer </a:t>
            </a:r>
          </a:p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Creation</a:t>
            </a: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642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Invoice / Billing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48425" y="2827338"/>
            <a:ext cx="1171575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2</a:t>
            </a:r>
          </a:p>
        </p:txBody>
      </p:sp>
      <p:sp>
        <p:nvSpPr>
          <p:cNvPr id="10252" name="TextBox 12"/>
          <p:cNvSpPr txBox="1">
            <a:spLocks noChangeArrowheads="1"/>
          </p:cNvSpPr>
          <p:nvPr/>
        </p:nvSpPr>
        <p:spPr bwMode="auto">
          <a:xfrm>
            <a:off x="1828800" y="1144588"/>
            <a:ext cx="12954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Legacy</a:t>
            </a:r>
          </a:p>
          <a:p>
            <a:pPr algn="ctr"/>
            <a:r>
              <a:rPr lang="en-US"/>
              <a:t>Approach</a:t>
            </a:r>
          </a:p>
        </p:txBody>
      </p:sp>
      <p:sp>
        <p:nvSpPr>
          <p:cNvPr id="10253" name="TextBox 20"/>
          <p:cNvSpPr txBox="1">
            <a:spLocks noChangeArrowheads="1"/>
          </p:cNvSpPr>
          <p:nvPr/>
        </p:nvSpPr>
        <p:spPr bwMode="auto">
          <a:xfrm>
            <a:off x="5562600" y="1138238"/>
            <a:ext cx="13716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New</a:t>
            </a:r>
          </a:p>
          <a:p>
            <a:pPr algn="ctr"/>
            <a:r>
              <a:rPr lang="en-US"/>
              <a:t>Method</a:t>
            </a:r>
          </a:p>
        </p:txBody>
      </p:sp>
      <p:cxnSp>
        <p:nvCxnSpPr>
          <p:cNvPr id="10254" name="Straight Connector 22"/>
          <p:cNvCxnSpPr>
            <a:cxnSpLocks noChangeShapeType="1"/>
            <a:stCxn id="15" idx="2"/>
            <a:endCxn id="16" idx="0"/>
          </p:cNvCxnSpPr>
          <p:nvPr/>
        </p:nvCxnSpPr>
        <p:spPr bwMode="auto">
          <a:xfrm>
            <a:off x="5294313" y="3352800"/>
            <a:ext cx="1270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5" name="Straight Connector 26"/>
          <p:cNvCxnSpPr>
            <a:cxnSpLocks noChangeShapeType="1"/>
          </p:cNvCxnSpPr>
          <p:nvPr/>
        </p:nvCxnSpPr>
        <p:spPr bwMode="auto">
          <a:xfrm flipH="1">
            <a:off x="6997700" y="3352800"/>
            <a:ext cx="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6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98738"/>
            <a:ext cx="304800" cy="10588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7" name="Straight Connector 30"/>
          <p:cNvCxnSpPr>
            <a:cxnSpLocks noChangeShapeType="1"/>
            <a:endCxn id="10246" idx="0"/>
          </p:cNvCxnSpPr>
          <p:nvPr/>
        </p:nvCxnSpPr>
        <p:spPr bwMode="auto">
          <a:xfrm>
            <a:off x="2095500" y="2559050"/>
            <a:ext cx="11176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40" name="Rounded Rectangle 10239"/>
          <p:cNvSpPr>
            <a:spLocks noChangeArrowheads="1"/>
          </p:cNvSpPr>
          <p:nvPr/>
        </p:nvSpPr>
        <p:spPr bwMode="auto">
          <a:xfrm>
            <a:off x="1566863" y="4411663"/>
            <a:ext cx="1752600" cy="461962"/>
          </a:xfrm>
          <a:prstGeom prst="roundRect">
            <a:avLst>
              <a:gd name="adj" fmla="val 16667"/>
            </a:avLst>
          </a:prstGeom>
          <a:solidFill>
            <a:srgbClr val="B20838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High Risk</a:t>
            </a:r>
          </a:p>
        </p:txBody>
      </p: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5302250" y="4429125"/>
            <a:ext cx="1981200" cy="461963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 Risk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719638" y="1981200"/>
            <a:ext cx="1147762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446838" y="1981200"/>
            <a:ext cx="1101725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2" name="Straight Connector 22"/>
          <p:cNvCxnSpPr>
            <a:cxnSpLocks noChangeShapeType="1"/>
            <a:stCxn id="28" idx="2"/>
            <a:endCxn id="15" idx="0"/>
          </p:cNvCxnSpPr>
          <p:nvPr/>
        </p:nvCxnSpPr>
        <p:spPr bwMode="auto">
          <a:xfrm>
            <a:off x="5294313" y="2506663"/>
            <a:ext cx="0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3" name="Straight Connector 26"/>
          <p:cNvCxnSpPr>
            <a:cxnSpLocks noChangeShapeType="1"/>
            <a:stCxn id="29" idx="2"/>
          </p:cNvCxnSpPr>
          <p:nvPr/>
        </p:nvCxnSpPr>
        <p:spPr bwMode="auto">
          <a:xfrm>
            <a:off x="6997700" y="2506663"/>
            <a:ext cx="7938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64" name="TextBox 18"/>
          <p:cNvSpPr txBox="1">
            <a:spLocks noChangeArrowheads="1"/>
          </p:cNvSpPr>
          <p:nvPr/>
        </p:nvSpPr>
        <p:spPr bwMode="auto">
          <a:xfrm>
            <a:off x="457200" y="4962525"/>
            <a:ext cx="3352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Vague system for requesting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No access reports for managers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Employees retained access after transfers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Access determined arbitrarily</a:t>
            </a:r>
          </a:p>
        </p:txBody>
      </p:sp>
      <p:sp>
        <p:nvSpPr>
          <p:cNvPr id="10265" name="TextBox 41"/>
          <p:cNvSpPr txBox="1">
            <a:spLocks noChangeArrowheads="1"/>
          </p:cNvSpPr>
          <p:nvPr/>
        </p:nvSpPr>
        <p:spPr bwMode="auto">
          <a:xfrm>
            <a:off x="4638675" y="4953000"/>
            <a:ext cx="335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Access and risks defined, documented, and monitored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process for modifying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roles for access ownership and risk ownership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Mitigation reports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770188" y="2035175"/>
            <a:ext cx="1100137" cy="523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7" name="Straight Connector 30"/>
          <p:cNvCxnSpPr>
            <a:cxnSpLocks noChangeShapeType="1"/>
            <a:stCxn id="35" idx="2"/>
            <a:endCxn id="10246" idx="0"/>
          </p:cNvCxnSpPr>
          <p:nvPr/>
        </p:nvCxnSpPr>
        <p:spPr bwMode="auto">
          <a:xfrm flipH="1">
            <a:off x="3213100" y="2559050"/>
            <a:ext cx="106363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8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59050"/>
            <a:ext cx="16637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3" name="Straight Connector 26"/>
          <p:cNvCxnSpPr>
            <a:cxnSpLocks noChangeShapeType="1"/>
          </p:cNvCxnSpPr>
          <p:nvPr/>
        </p:nvCxnSpPr>
        <p:spPr bwMode="auto">
          <a:xfrm>
            <a:off x="6248400" y="1858963"/>
            <a:ext cx="0" cy="2560637"/>
          </a:xfrm>
          <a:prstGeom prst="line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4" name="Rounded Rectangle 43"/>
          <p:cNvSpPr>
            <a:spLocks noChangeArrowheads="1"/>
          </p:cNvSpPr>
          <p:nvPr/>
        </p:nvSpPr>
        <p:spPr bwMode="auto">
          <a:xfrm rot="16200000">
            <a:off x="4379119" y="2931319"/>
            <a:ext cx="3352800" cy="385762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Segregation of Duties</a:t>
            </a:r>
          </a:p>
        </p:txBody>
      </p:sp>
      <p:sp>
        <p:nvSpPr>
          <p:cNvPr id="10271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Project Goal – Before and 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9900" y="1090613"/>
            <a:ext cx="830580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latin typeface="+mj-lt"/>
              <a:cs typeface="+mn-cs"/>
            </a:endParaRPr>
          </a:p>
          <a:p>
            <a:pPr marL="742950" indent="-285750">
              <a:buSzPct val="60000"/>
              <a:buFont typeface="Wingdings" charset="2"/>
              <a:buChar char="²"/>
              <a:defRPr/>
            </a:pPr>
            <a:endParaRPr lang="en-US" dirty="0">
              <a:solidFill>
                <a:srgbClr val="000000"/>
              </a:solidFill>
              <a:latin typeface="+mj-lt"/>
              <a:cs typeface="+mn-cs"/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SOD Project Overall Status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00400" y="1158875"/>
          <a:ext cx="2536190" cy="137160"/>
        </p:xfrm>
        <a:graphic>
          <a:graphicData uri="http://schemas.openxmlformats.org/drawingml/2006/table">
            <a:tbl>
              <a:tblPr/>
              <a:tblGrid>
                <a:gridCol w="1757045"/>
                <a:gridCol w="7791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Overall Project Status: 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800" b="1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On Target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1" name="Object 3"/>
          <p:cNvGraphicFramePr>
            <a:graphicFrameLocks noChangeAspect="1"/>
          </p:cNvGraphicFramePr>
          <p:nvPr/>
        </p:nvGraphicFramePr>
        <p:xfrm>
          <a:off x="304800" y="1419225"/>
          <a:ext cx="8315325" cy="4057650"/>
        </p:xfrm>
        <a:graphic>
          <a:graphicData uri="http://schemas.openxmlformats.org/presentationml/2006/ole">
            <p:oleObj spid="_x0000_s35842" name="Document" r:id="rId3" imgW="6938269" imgH="3382088" progId="Word.Document.12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21667" t="76859" r="46667" b="9712"/>
          <a:stretch>
            <a:fillRect/>
          </a:stretch>
        </p:blipFill>
        <p:spPr bwMode="auto">
          <a:xfrm>
            <a:off x="5486400" y="54864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Impact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57200" y="1189038"/>
            <a:ext cx="8229600" cy="4830762"/>
          </a:xfrm>
          <a:prstGeom prst="rect">
            <a:avLst/>
          </a:prstGeom>
        </p:spPr>
        <p:txBody>
          <a:bodyPr/>
          <a:lstStyle/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lang="en-US" sz="2400" dirty="0" smtClean="0">
              <a:ea typeface="ＭＳ Ｐゴシック" pitchFamily="-65" charset="-128"/>
            </a:endParaRP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Business management responsibilities</a:t>
            </a: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Risk Owners –  risk and mitigation control approvals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Role Owners  (s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+mn-cs"/>
              </a:rPr>
              <a:t>upported by BAs and BSAs)</a:t>
            </a:r>
          </a:p>
          <a:p>
            <a:pPr marL="1258888" lvl="3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- access role design and assignments </a:t>
            </a:r>
          </a:p>
          <a:p>
            <a:pPr marL="1258888" lvl="3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- risk and mitigation control analysis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Periodic procedures for validating 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SAP 	 User Access – roles per user, and users per role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  FireFighter user assignments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	 Mitigation Controls and user assignments </a:t>
            </a:r>
          </a:p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533400" y="2765425"/>
            <a:ext cx="8229600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System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Access Control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2954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PF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</Template>
  <TotalTime>3945</TotalTime>
  <Words>1231</Words>
  <Application>Microsoft Office PowerPoint</Application>
  <PresentationFormat>On-screen Show (4:3)</PresentationFormat>
  <Paragraphs>278</Paragraphs>
  <Slides>37</Slides>
  <Notes>4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VPF PPT Template</vt:lpstr>
      <vt:lpstr>Document</vt:lpstr>
      <vt:lpstr>GRC Training  for IS&amp;T Business Systems Analysts June 17, 2013 </vt:lpstr>
      <vt:lpstr>GRC Training Agenda</vt:lpstr>
      <vt:lpstr>SOD and GRC Project Highlights</vt:lpstr>
      <vt:lpstr>Defining SAP Roles</vt:lpstr>
      <vt:lpstr>Project Goal – Before and After</vt:lpstr>
      <vt:lpstr>SOD Project Overall Status </vt:lpstr>
      <vt:lpstr>SOD and GRC Project Impact</vt:lpstr>
      <vt:lpstr>GRC System Overview</vt:lpstr>
      <vt:lpstr>SAP Access Control</vt:lpstr>
      <vt:lpstr>Access Control Analysis</vt:lpstr>
      <vt:lpstr>Emergency Access Management</vt:lpstr>
      <vt:lpstr>EAM Roles and Responsibilities</vt:lpstr>
      <vt:lpstr>Emergency Access Management</vt:lpstr>
      <vt:lpstr>EAM / FireFighter</vt:lpstr>
      <vt:lpstr>GRC Documentation Overview</vt:lpstr>
      <vt:lpstr>IS&amp;T BSA Role Overview</vt:lpstr>
      <vt:lpstr>BREAK 1</vt:lpstr>
      <vt:lpstr>IS&amp;T BSA Role Overview -1</vt:lpstr>
      <vt:lpstr>IS&amp;T BSA Role Overview - 2</vt:lpstr>
      <vt:lpstr>IS&amp;T BSA Role – In Detail - 1</vt:lpstr>
      <vt:lpstr>IS&amp;T BSA Role – In Detail - 2</vt:lpstr>
      <vt:lpstr>IS&amp;T BSA Role – In Detail - 3</vt:lpstr>
      <vt:lpstr>IS&amp;T BSA Role – In Detail - 4</vt:lpstr>
      <vt:lpstr>EAM Roles and Responsibilities</vt:lpstr>
      <vt:lpstr>Firefighter Logs and Reports</vt:lpstr>
      <vt:lpstr>IS&amp;T BSA Role – In Detail - 5</vt:lpstr>
      <vt:lpstr>BSA Role – Detail – Questions ?</vt:lpstr>
      <vt:lpstr>BREAK 2</vt:lpstr>
      <vt:lpstr>Goals for Today’s GRC Reports Session</vt:lpstr>
      <vt:lpstr>GRC Reports for BSAs</vt:lpstr>
      <vt:lpstr>GRC Reports – Process 1</vt:lpstr>
      <vt:lpstr>GRC Reports – Process 1</vt:lpstr>
      <vt:lpstr>GRC Reports – Process 1</vt:lpstr>
      <vt:lpstr>GRC Reports – Process 2</vt:lpstr>
      <vt:lpstr>GRC Reports – Processes 1 &amp; 2</vt:lpstr>
      <vt:lpstr>GRC Reports: Job Aids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VPF Segregation of Duties/Roles Definition</dc:title>
  <dc:creator>Tricia Sullivan-Mullen</dc:creator>
  <cp:lastModifiedBy>Administrator</cp:lastModifiedBy>
  <cp:revision>307</cp:revision>
  <cp:lastPrinted>2013-05-22T11:37:47Z</cp:lastPrinted>
  <dcterms:created xsi:type="dcterms:W3CDTF">2012-04-09T16:19:32Z</dcterms:created>
  <dcterms:modified xsi:type="dcterms:W3CDTF">2013-06-18T14:16:03Z</dcterms:modified>
</cp:coreProperties>
</file>