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371" r:id="rId4"/>
    <p:sldId id="344" r:id="rId5"/>
    <p:sldId id="405" r:id="rId6"/>
    <p:sldId id="348" r:id="rId7"/>
    <p:sldId id="365" r:id="rId8"/>
    <p:sldId id="367" r:id="rId9"/>
    <p:sldId id="368" r:id="rId10"/>
    <p:sldId id="406" r:id="rId11"/>
    <p:sldId id="407" r:id="rId12"/>
    <p:sldId id="409" r:id="rId13"/>
    <p:sldId id="410" r:id="rId14"/>
    <p:sldId id="411" r:id="rId15"/>
    <p:sldId id="412" r:id="rId16"/>
    <p:sldId id="413" r:id="rId17"/>
    <p:sldId id="414" r:id="rId18"/>
    <p:sldId id="372" r:id="rId19"/>
    <p:sldId id="408" r:id="rId20"/>
    <p:sldId id="374" r:id="rId21"/>
    <p:sldId id="373" r:id="rId22"/>
    <p:sldId id="403" r:id="rId23"/>
    <p:sldId id="404" r:id="rId24"/>
    <p:sldId id="377" r:id="rId25"/>
    <p:sldId id="378" r:id="rId26"/>
    <p:sldId id="379" r:id="rId27"/>
    <p:sldId id="380" r:id="rId28"/>
    <p:sldId id="401" r:id="rId29"/>
    <p:sldId id="381" r:id="rId30"/>
    <p:sldId id="394" r:id="rId31"/>
    <p:sldId id="415" r:id="rId32"/>
    <p:sldId id="416" r:id="rId33"/>
    <p:sldId id="417" r:id="rId34"/>
    <p:sldId id="418" r:id="rId35"/>
    <p:sldId id="419" r:id="rId36"/>
    <p:sldId id="420" r:id="rId37"/>
    <p:sldId id="421" r:id="rId38"/>
    <p:sldId id="422" r:id="rId39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</p:showPr>
  <p:clrMru>
    <a:srgbClr val="B20838"/>
    <a:srgbClr val="66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501" autoAdjust="0"/>
    <p:restoredTop sz="99881" autoAdjust="0"/>
  </p:normalViewPr>
  <p:slideViewPr>
    <p:cSldViewPr snapToObjects="1">
      <p:cViewPr>
        <p:scale>
          <a:sx n="100" d="100"/>
          <a:sy n="100" d="100"/>
        </p:scale>
        <p:origin x="-1668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8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-3012" y="-114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753" y="0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278041E1-32B7-4D8A-BC7E-B18EE8C7F148}" type="datetimeFigureOut">
              <a:rPr lang="en-US"/>
              <a:pPr>
                <a:defRPr/>
              </a:pPr>
              <a:t>6/5/2013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12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 anchor="b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753" y="8830312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4E656F3-2729-4880-A06F-2ADC7849E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753" y="0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F1FC44-3461-4F13-BE83-B71CFB3A8156}" type="datetimeFigureOut">
              <a:rPr lang="en-US"/>
              <a:pPr>
                <a:defRPr/>
              </a:pPr>
              <a:t>6/5/2013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7" tIns="46153" rIns="92307" bIns="4615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180" y="4415156"/>
            <a:ext cx="5487640" cy="4183697"/>
          </a:xfrm>
          <a:prstGeom prst="rect">
            <a:avLst/>
          </a:prstGeom>
        </p:spPr>
        <p:txBody>
          <a:bodyPr vert="horz" lIns="92307" tIns="46153" rIns="92307" bIns="46153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312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753" y="8830312"/>
            <a:ext cx="2971697" cy="464503"/>
          </a:xfrm>
          <a:prstGeom prst="rect">
            <a:avLst/>
          </a:prstGeom>
        </p:spPr>
        <p:txBody>
          <a:bodyPr vert="horz" lIns="92307" tIns="46153" rIns="92307" bIns="46153" rtlCol="0" anchor="b"/>
          <a:lstStyle>
            <a:lvl1pPr algn="r">
              <a:defRPr sz="1200" smtClean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0E6BB607-1043-4B3F-BB07-DBBE26B365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7262A-B953-4D78-84D9-C46EEC4478D3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FED0FF-4845-4097-9772-E7D2D4383B5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172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 rot="20065449">
            <a:off x="146611" y="3137892"/>
            <a:ext cx="8717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ln w="1270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+mn-cs"/>
              </a:rPr>
              <a:t>     </a:t>
            </a:r>
            <a:endParaRPr lang="en-US" sz="5400" b="1" dirty="0">
              <a:ln w="12700">
                <a:solidFill>
                  <a:schemeClr val="bg1">
                    <a:lumMod val="50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962400"/>
            <a:ext cx="7772400" cy="444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22313" y="228600"/>
            <a:ext cx="7772400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20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27" name="Picture 6" descr="MIT-VPF-Footer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6307138"/>
            <a:ext cx="40386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57200" y="6202363"/>
            <a:ext cx="8278813" cy="1587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7" descr="VPF-footer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59700" y="6234113"/>
            <a:ext cx="10033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 rot="5400000" flipH="1" flipV="1">
            <a:off x="7389019" y="6538119"/>
            <a:ext cx="463550" cy="1588"/>
          </a:xfrm>
          <a:prstGeom prst="line">
            <a:avLst/>
          </a:prstGeom>
          <a:ln w="12700" cap="flat" cmpd="sng" algn="ctr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b="1" kern="1200">
          <a:solidFill>
            <a:srgbClr val="B20838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B20838"/>
          </a:solidFill>
          <a:latin typeface="Calibri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fontAlgn="base">
        <a:spcBef>
          <a:spcPct val="0"/>
        </a:spcBef>
        <a:spcAft>
          <a:spcPct val="0"/>
        </a:spcAft>
        <a:buClr>
          <a:schemeClr val="bg1"/>
        </a:buClr>
        <a:buFont typeface="Courier New" pitchFamily="49" charset="0"/>
        <a:buChar char="o"/>
        <a:defRPr sz="3200" b="1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²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Clr>
          <a:srgbClr val="595959"/>
        </a:buClr>
        <a:buSzPct val="60000"/>
        <a:buFont typeface="Wingdings" pitchFamily="2" charset="2"/>
        <a:buChar char="²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ctrTitle"/>
          </p:nvPr>
        </p:nvSpPr>
        <p:spPr bwMode="auto">
          <a:xfrm>
            <a:off x="685800" y="990600"/>
            <a:ext cx="7772400" cy="3276600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ea typeface="ＭＳ Ｐゴシック" pitchFamily="34" charset="-128"/>
              </a:rPr>
              <a:t>GRC Training 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for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Role Owners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mtClean="0">
                <a:ea typeface="ＭＳ Ｐゴシック" pitchFamily="34" charset="-128"/>
              </a:rPr>
              <a:t>June 5, </a:t>
            </a:r>
            <a:r>
              <a:rPr lang="en-US" dirty="0" smtClean="0">
                <a:ea typeface="ＭＳ Ｐゴシック" pitchFamily="34" charset="-128"/>
              </a:rPr>
              <a:t>2013</a:t>
            </a:r>
            <a:br>
              <a:rPr lang="en-US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EAM Roles and Responsibilities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 - Key Concept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GRC-EAM object – linked to the SAP ECC Firefighter user which has the emergency access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Owner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Approves assignment of a Firefighter IDs to users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Controller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Reviews and approves logs from completed FireFighter ID sessions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FireFighter ID - User 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dirty="0" smtClean="0">
                <a:ea typeface="ＭＳ Ｐゴシック" pitchFamily="34" charset="-128"/>
              </a:rPr>
              <a:t>Has one or more Firefighter IDs assigned</a:t>
            </a: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Notification to Firefighter ID Controller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An email notification is sent to the Firefighter ID Controller at the start of a Firefighter session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Email includes details which were provided by the Firefighter user during login process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0"/>
            <a:ext cx="6019800" cy="292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3600" dirty="0" smtClean="0">
                <a:ea typeface="ＭＳ Ｐゴシック" pitchFamily="34" charset="-128"/>
              </a:rPr>
              <a:t>Firefighter session log approval request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An approval request email is sent to the Firefighter ID Controller after the session with a link to view the log in their workflow inbox.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2667000"/>
            <a:ext cx="6565901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ID Controller reviews log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The Firefighter ID Controller has several options :</a:t>
            </a: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sz="2000" b="0" dirty="0" smtClean="0">
                <a:ea typeface="ＭＳ Ｐゴシック" pitchFamily="34" charset="-128"/>
              </a:rPr>
              <a:t>Click the Submit button to approve the activities in the log </a:t>
            </a:r>
          </a:p>
          <a:p>
            <a:pPr marL="1085850" lvl="2">
              <a:buClrTx/>
              <a:buFont typeface="Wingdings" pitchFamily="2" charset="2"/>
              <a:buChar char="v"/>
            </a:pPr>
            <a:r>
              <a:rPr lang="en-US" sz="1600" dirty="0" smtClean="0">
                <a:ea typeface="ＭＳ Ｐゴシック" pitchFamily="34" charset="-128"/>
              </a:rPr>
              <a:t>OR</a:t>
            </a:r>
            <a:endParaRPr lang="en-US" sz="1600" b="0" dirty="0" smtClean="0">
              <a:ea typeface="ＭＳ Ｐゴシック" pitchFamily="34" charset="-128"/>
            </a:endParaRPr>
          </a:p>
          <a:p>
            <a:pPr marL="685800" lvl="1">
              <a:buClrTx/>
              <a:buFont typeface="Wingdings" pitchFamily="2" charset="2"/>
              <a:buChar char="v"/>
            </a:pPr>
            <a:r>
              <a:rPr lang="en-US" sz="2000" b="0" dirty="0" smtClean="0">
                <a:ea typeface="ＭＳ Ｐゴシック" pitchFamily="34" charset="-128"/>
              </a:rPr>
              <a:t>Under Other Actions, Select Hold, or send a request back to the Firefighter ID user for additional information</a:t>
            </a: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048000"/>
            <a:ext cx="793604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Logs and Reports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572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Example of a log when data has been changed: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Firefighter Log Summary Reports can also be viewed or downloaded as from the NWBC screen.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8305800" cy="12192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86200"/>
            <a:ext cx="37909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Controller requests more information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800" b="0" dirty="0" smtClean="0">
                <a:ea typeface="ＭＳ Ｐゴシック" pitchFamily="34" charset="-128"/>
              </a:rPr>
              <a:t>Example of a how a Controller can request more information from a Firefighter about a session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600200" y="2133600"/>
            <a:ext cx="4953000" cy="3886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 review - 2 Controllers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dirty="0" smtClean="0">
                <a:ea typeface="ＭＳ Ｐゴシック" pitchFamily="34" charset="-128"/>
              </a:rPr>
              <a:t>Both Controllers will receive the Firefighter session Notification and Log Approval request emails, however only one Controller will be able to take action on the log by clicking on the </a:t>
            </a:r>
            <a:r>
              <a:rPr lang="en-US" sz="2400" i="1" dirty="0" smtClean="0">
                <a:ea typeface="ＭＳ Ｐゴシック" pitchFamily="34" charset="-128"/>
              </a:rPr>
              <a:t>Submit</a:t>
            </a:r>
            <a:r>
              <a:rPr lang="en-US" sz="2400" dirty="0" smtClean="0">
                <a:ea typeface="ＭＳ Ｐゴシック" pitchFamily="34" charset="-128"/>
              </a:rPr>
              <a:t>, </a:t>
            </a:r>
            <a:r>
              <a:rPr lang="en-US" sz="2400" i="1" dirty="0" smtClean="0">
                <a:ea typeface="ＭＳ Ｐゴシック" pitchFamily="34" charset="-128"/>
              </a:rPr>
              <a:t>Other Actions </a:t>
            </a:r>
            <a:r>
              <a:rPr lang="en-US" sz="2400" dirty="0" smtClean="0">
                <a:ea typeface="ＭＳ Ｐゴシック" pitchFamily="34" charset="-128"/>
              </a:rPr>
              <a:t>buttons. The Controller who clicks on the Log after another Controller has already taken action will receive the following message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447800" y="3429000"/>
            <a:ext cx="6248400" cy="2611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362800" cy="838200"/>
          </a:xfrm>
          <a:ln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FireFighter Log access - 2 Controllers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876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b="0" dirty="0" smtClean="0">
                <a:ea typeface="ＭＳ Ｐゴシック" pitchFamily="34" charset="-128"/>
              </a:rPr>
              <a:t>For Firefighter IDs when there are two Controllers, they should coordinate to determine who will be primary.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r>
              <a:rPr lang="en-US" sz="2400" b="0" dirty="0" smtClean="0">
                <a:ea typeface="ＭＳ Ｐゴシック" pitchFamily="34" charset="-128"/>
              </a:rPr>
              <a:t>The second Controller </a:t>
            </a:r>
            <a:r>
              <a:rPr lang="en-US" sz="2400" b="0" smtClean="0">
                <a:ea typeface="ＭＳ Ｐゴシック" pitchFamily="34" charset="-128"/>
              </a:rPr>
              <a:t>can run the </a:t>
            </a:r>
            <a:r>
              <a:rPr lang="en-US" sz="2400" b="0" dirty="0" smtClean="0">
                <a:ea typeface="ＭＳ Ｐゴシック" pitchFamily="34" charset="-128"/>
              </a:rPr>
              <a:t>Firefighter Log Summary Report to see the details of the session.</a:t>
            </a: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sz="2800" b="0" dirty="0" smtClean="0">
              <a:ea typeface="ＭＳ Ｐゴシック" pitchFamily="34" charset="-128"/>
            </a:endParaRPr>
          </a:p>
          <a:p>
            <a:pPr marL="285750" indent="-285750">
              <a:buClrTx/>
              <a:buSzPct val="60000"/>
              <a:buFont typeface="Wingdings" pitchFamily="2" charset="2"/>
              <a:buChar char="v"/>
            </a:pPr>
            <a:endParaRPr lang="en-US" dirty="0" smtClean="0">
              <a:ea typeface="ＭＳ Ｐゴシック" pitchFamily="34" charset="-128"/>
            </a:endParaRPr>
          </a:p>
          <a:p>
            <a:pPr algn="l">
              <a:buClrTx/>
              <a:buSzPct val="6000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 algn="l">
              <a:buClrTx/>
              <a:buSzPct val="60000"/>
              <a:buFont typeface="Wingdings" pitchFamily="2" charset="2"/>
              <a:buChar char="²"/>
            </a:pPr>
            <a:endParaRPr lang="en-US" b="1" dirty="0" smtClean="0">
              <a:ea typeface="ＭＳ Ｐゴシック" pitchFamily="34" charset="-128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838200" y="2819400"/>
            <a:ext cx="7848600" cy="320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350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EAM / FireFighter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219200"/>
            <a:ext cx="7772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endParaRPr lang="en-US" sz="3200" dirty="0" smtClean="0">
              <a:latin typeface="+mn-lt"/>
            </a:endParaRPr>
          </a:p>
          <a:p>
            <a:r>
              <a:rPr lang="en-US" sz="3200" dirty="0" smtClean="0">
                <a:latin typeface="+mn-lt"/>
              </a:rPr>
              <a:t>			</a:t>
            </a:r>
            <a:r>
              <a:rPr lang="en-US" sz="4400" dirty="0" smtClean="0">
                <a:latin typeface="+mn-lt"/>
              </a:rPr>
              <a:t>	Any 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Documentation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1219200"/>
            <a:ext cx="77724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n-lt"/>
              </a:rPr>
              <a:t>Training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Role Owner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Flowcharts (5) with supporting overview and detailed step-by-step descriptions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GRC Report Job Aids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Terminology used in the GRC System and for SAP Access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Roles and Responsibilities – All GRC users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SOD Analysis Steps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Change request form(FireFighter ID, Mitigation Controls), Role Change / User provisioning checklist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Business events triggering an SAP access change requirement</a:t>
            </a:r>
          </a:p>
          <a:p>
            <a:pPr marL="452438" indent="-566738">
              <a:buSzPct val="60000"/>
            </a:pPr>
            <a:r>
              <a:rPr lang="en-US" sz="2800" dirty="0" smtClean="0">
                <a:latin typeface="+mn-lt"/>
              </a:rPr>
              <a:t>Additional Documentation: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FireFighter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Training 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430338"/>
            <a:ext cx="8153400" cy="4132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24038" lvl="3" indent="-566738">
              <a:spcBef>
                <a:spcPts val="300"/>
              </a:spcBef>
              <a:buClrTx/>
              <a:buNone/>
            </a:pPr>
            <a:r>
              <a:rPr lang="en-US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2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							</a:t>
            </a:r>
            <a:r>
              <a:rPr lang="en-US" sz="1400" b="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ＭＳ Ｐゴシック" pitchFamily="34" charset="-128"/>
              </a:rPr>
              <a:t>Minutes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SOD and GRC Project Highlights /Impact		 </a:t>
            </a:r>
            <a:r>
              <a:rPr lang="en-US" sz="2400" b="0" dirty="0" smtClean="0">
                <a:ea typeface="ＭＳ Ｐゴシック" pitchFamily="34" charset="-128"/>
              </a:rPr>
              <a:t>   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System </a:t>
            </a:r>
            <a:r>
              <a:rPr lang="en-US" dirty="0" smtClean="0">
                <a:ea typeface="ＭＳ Ｐゴシック" pitchFamily="34" charset="-128"/>
              </a:rPr>
              <a:t>– what’s been implemented</a:t>
            </a:r>
            <a:r>
              <a:rPr lang="en-US" b="0" dirty="0" smtClean="0">
                <a:ea typeface="ＭＳ Ｐゴシック" pitchFamily="34" charset="-128"/>
              </a:rPr>
              <a:t>		  </a:t>
            </a:r>
            <a:r>
              <a:rPr lang="en-US" sz="2400" dirty="0" smtClean="0">
                <a:ea typeface="ＭＳ Ｐゴシック" pitchFamily="34" charset="-128"/>
              </a:rPr>
              <a:t>20</a:t>
            </a:r>
            <a:endParaRPr lang="en-US" sz="2400" b="0" dirty="0" smtClean="0">
              <a:ea typeface="ＭＳ Ｐゴシック" pitchFamily="34" charset="-128"/>
            </a:endParaRP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Role Owner – responsibilities				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Training Materials and GRC Documentation	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dirty="0" smtClean="0">
                <a:ea typeface="ＭＳ Ｐゴシック" pitchFamily="34" charset="-128"/>
              </a:rPr>
              <a:t>Role Owner Role in detail				 		  </a:t>
            </a:r>
            <a:r>
              <a:rPr lang="en-US" sz="2400" dirty="0" smtClean="0">
                <a:ea typeface="ＭＳ Ｐゴシック" pitchFamily="34" charset="-128"/>
              </a:rPr>
              <a:t>90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ＭＳ Ｐゴシック" pitchFamily="34" charset="-128"/>
              </a:rPr>
              <a:t>Break	</a:t>
            </a:r>
            <a:r>
              <a:rPr lang="en-US" sz="2400" i="1" dirty="0" smtClean="0">
                <a:ea typeface="ＭＳ Ｐゴシック" pitchFamily="34" charset="-128"/>
              </a:rPr>
              <a:t>												     </a:t>
            </a:r>
            <a:r>
              <a:rPr lang="en-US" sz="2400" dirty="0" smtClean="0">
                <a:ea typeface="ＭＳ Ｐゴシック" pitchFamily="34" charset="-128"/>
              </a:rPr>
              <a:t>5</a:t>
            </a:r>
          </a:p>
          <a:p>
            <a:pPr marL="966788" lvl="1" indent="-566738">
              <a:spcBef>
                <a:spcPts val="300"/>
              </a:spcBef>
              <a:buClrTx/>
            </a:pPr>
            <a:r>
              <a:rPr lang="en-US" b="0" dirty="0" smtClean="0">
                <a:ea typeface="ＭＳ Ｐゴシック" pitchFamily="34" charset="-128"/>
              </a:rPr>
              <a:t>GRC Reports demo / hands on 					  </a:t>
            </a:r>
            <a:r>
              <a:rPr lang="en-US" sz="2400" dirty="0" smtClean="0">
                <a:ea typeface="ＭＳ Ｐゴシック" pitchFamily="34" charset="-128"/>
              </a:rPr>
              <a:t>60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Role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BREAK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endParaRPr lang="en-US" sz="3200" dirty="0" smtClean="0">
              <a:latin typeface="+mn-lt"/>
            </a:endParaRPr>
          </a:p>
          <a:p>
            <a:pPr algn="ctr"/>
            <a:r>
              <a:rPr lang="en-US" sz="3200" dirty="0" smtClean="0">
                <a:latin typeface="+mn-lt"/>
              </a:rPr>
              <a:t>BRIEF  5 MINUTE BREAK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-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		GRC Processes 					Role Owner</a:t>
            </a:r>
          </a:p>
          <a:p>
            <a:r>
              <a:rPr lang="en-US" sz="3200" dirty="0" smtClean="0">
                <a:latin typeface="+mn-lt"/>
              </a:rPr>
              <a:t>												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1	New or Amended Roles	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2	Mitigation Analysis/Design	       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3	New User / Role Provisioning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4	FireFighter Maintenance/Use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5	Periodic Compliance reviews	 	</a:t>
            </a:r>
            <a:r>
              <a:rPr lang="en-US" sz="20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“Roles”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2438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dirty="0" smtClean="0">
                <a:latin typeface="+mn-lt"/>
                <a:cs typeface="+mn-cs"/>
              </a:rPr>
              <a:t>Key Concept :  use of “Composite” Roles for a job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 Composite Role contains several “Single” roles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Job specific or job specific combinations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the VPF business area 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VPF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 employees</a:t>
            </a:r>
          </a:p>
          <a:p>
            <a:pPr marL="2281238" lvl="4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Common to MIT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MIT Roles Database still used for some access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1	New or Amended Roles			</a:t>
            </a:r>
            <a:r>
              <a:rPr lang="en-US" sz="2800" dirty="0" smtClean="0">
                <a:latin typeface="+mn-lt"/>
                <a:cs typeface="+mn-cs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Propose new roles or amendments to current roles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in review of new risks for new/amended roles 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Approve role design/redesign and Production update after testing and access risk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Closure of task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 Events triggering role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Role Owner </a:t>
            </a:r>
            <a:r>
              <a:rPr lang="en-US" dirty="0" smtClean="0">
                <a:ea typeface="ＭＳ Ｐゴシック" pitchFamily="34" charset="-128"/>
              </a:rPr>
              <a:t>Role </a:t>
            </a:r>
            <a:r>
              <a:rPr lang="en-US" smtClean="0">
                <a:ea typeface="ＭＳ Ｐゴシック" pitchFamily="34" charset="-128"/>
              </a:rPr>
              <a:t>– Detail 2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2	Mitigation Analysis/Design</a:t>
            </a:r>
            <a:r>
              <a:rPr lang="en-US" sz="2800" dirty="0" smtClean="0">
                <a:latin typeface="+mn-lt"/>
                <a:cs typeface="+mn-cs"/>
              </a:rPr>
              <a:t>	 	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Contribute advice to Mitigation Analysis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Recommend final Mitigation strategy to Risk Owner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Implement any new manual Mitigation controls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Manage execution of Mitigation controls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b="1" dirty="0" smtClean="0">
                <a:solidFill>
                  <a:srgbClr val="0070C0"/>
                </a:solidFill>
                <a:latin typeface="+mn-lt"/>
                <a:cs typeface="+mn-cs"/>
              </a:rPr>
              <a:t>Additional Resource </a:t>
            </a:r>
            <a:r>
              <a:rPr lang="en-US" sz="2400" dirty="0" smtClean="0">
                <a:latin typeface="+mn-lt"/>
                <a:cs typeface="+mn-cs"/>
              </a:rPr>
              <a:t>: SOD Analysis Steps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3	New User / Role Provisioning</a:t>
            </a:r>
            <a:r>
              <a:rPr lang="en-US" sz="2800" dirty="0" smtClean="0">
                <a:latin typeface="+mn-lt"/>
                <a:cs typeface="+mn-cs"/>
              </a:rPr>
              <a:t>	 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Key Concept :  use of Composite Roles for a job 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Reduces the provisioning workload and risk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i="1" dirty="0" smtClean="0"/>
              <a:t>All the work is now in the Role maintenance process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Role Owner has the responsibility for change requests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</a:rPr>
              <a:t>Proposed Mitigation Control assignment to User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Role Owner / VPF BA prepare documentation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i="1" dirty="0" smtClean="0">
                <a:latin typeface="+mn-lt"/>
              </a:rPr>
              <a:t>GRC is updated by IS&amp;T GRC Administration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4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4	FireFighter Maintenance/Use</a:t>
            </a:r>
            <a:r>
              <a:rPr lang="en-US" sz="2800" dirty="0" smtClean="0">
                <a:latin typeface="+mn-lt"/>
                <a:cs typeface="+mn-cs"/>
              </a:rPr>
              <a:t>	 </a:t>
            </a:r>
            <a:r>
              <a:rPr lang="en-US" sz="2800" dirty="0" smtClean="0">
                <a:latin typeface="+mn-lt"/>
              </a:rPr>
              <a:t>Medium</a:t>
            </a:r>
            <a:endParaRPr lang="en-US" sz="28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 If Role Owner can also be FireFighter ID owner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i="1" dirty="0" smtClean="0"/>
              <a:t>Approve Assignment of MIT Users to FFIDs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5	Periodic Compliance reviews</a:t>
            </a:r>
            <a:r>
              <a:rPr lang="en-US" sz="2800" dirty="0" smtClean="0">
                <a:latin typeface="+mn-lt"/>
                <a:cs typeface="+mn-cs"/>
              </a:rPr>
              <a:t>	   </a:t>
            </a:r>
            <a:r>
              <a:rPr lang="en-US" sz="2800" dirty="0" smtClean="0">
                <a:latin typeface="+mn-lt"/>
              </a:rPr>
              <a:t>Medium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1200" dirty="0" smtClean="0">
              <a:latin typeface="+mn-lt"/>
              <a:cs typeface="+mn-cs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Review results of periodic Compliance reviews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Where unexpected Access Risks are reported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If Mitigation Control reports have unusual activity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Assist Risk Owner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400" dirty="0" smtClean="0">
                <a:latin typeface="+mn-lt"/>
                <a:cs typeface="+mn-cs"/>
              </a:rPr>
              <a:t>Recertification of Mitigation Control assignment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Role Owner Role – Detail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n-lt"/>
              </a:rPr>
              <a:t>GRC Processes and Role Owner involvement</a:t>
            </a:r>
          </a:p>
          <a:p>
            <a:endParaRPr lang="en-US" sz="8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800" b="1" dirty="0" smtClean="0">
                <a:solidFill>
                  <a:srgbClr val="00B050"/>
                </a:solidFill>
                <a:latin typeface="+mn-lt"/>
                <a:cs typeface="+mn-cs"/>
              </a:rPr>
              <a:t>Any questions or comments ?</a:t>
            </a:r>
            <a:endParaRPr lang="en-US" sz="24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4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Highlights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 bwMode="auto">
          <a:xfrm>
            <a:off x="533400" y="1201738"/>
            <a:ext cx="8077200" cy="4741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SOD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Eliminated or Mitigated access issues in VPF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Implemented a job-related “Role” based framework for provisioning user access</a:t>
            </a:r>
          </a:p>
          <a:p>
            <a:pPr marL="566738" indent="-566738">
              <a:spcBef>
                <a:spcPts val="600"/>
              </a:spcBef>
              <a:buClrTx/>
              <a:buSzPct val="60000"/>
              <a:buFont typeface="Wingdings" pitchFamily="2" charset="2"/>
              <a:buChar char="²"/>
            </a:pPr>
            <a:r>
              <a:rPr lang="en-US" b="0" dirty="0" smtClean="0">
                <a:ea typeface="ＭＳ Ｐゴシック" pitchFamily="34" charset="-128"/>
              </a:rPr>
              <a:t>GRC Project Achievements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VPF and IS&amp;T are using the Emergency Access (FireFighter) feature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MIT is using the Access Risk Analysis reports for SOD and Critical access reviews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r>
              <a:rPr lang="en-US" sz="2400" dirty="0" smtClean="0">
                <a:ea typeface="ＭＳ Ｐゴシック" pitchFamily="34" charset="-128"/>
              </a:rPr>
              <a:t>MIT-specific “Mitigation Controls” are assigned to Users, where access risks cannot be removed</a:t>
            </a: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966788" lvl="1" indent="-398463">
              <a:spcBef>
                <a:spcPts val="600"/>
              </a:spcBef>
              <a:buClrTx/>
              <a:buFont typeface="Wingdings" pitchFamily="2" charset="2"/>
              <a:buChar char="§"/>
            </a:pPr>
            <a:endParaRPr lang="en-US" dirty="0" smtClean="0">
              <a:ea typeface="ＭＳ Ｐゴシック" pitchFamily="34" charset="-128"/>
            </a:endParaRPr>
          </a:p>
          <a:p>
            <a:pPr marL="566738" indent="-566738">
              <a:buClrTx/>
              <a:buSzPct val="60000"/>
              <a:buFont typeface="Wingdings" pitchFamily="2" charset="2"/>
              <a:buChar char="²"/>
            </a:pPr>
            <a:endParaRPr lang="en-US" b="0" dirty="0" smtClean="0">
              <a:ea typeface="ＭＳ Ｐゴシック" pitchFamily="34" charset="-128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GRC </a:t>
            </a:r>
            <a:r>
              <a:rPr lang="en-US" dirty="0">
                <a:ea typeface="ＭＳ Ｐゴシック" pitchFamily="34" charset="-128"/>
              </a:rPr>
              <a:t>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909638" lvl="1" indent="-566738" algn="ctr">
              <a:spcBef>
                <a:spcPts val="600"/>
              </a:spcBef>
              <a:buSzPct val="60000"/>
            </a:pPr>
            <a:r>
              <a:rPr lang="en-US" sz="4000" dirty="0" smtClean="0">
                <a:latin typeface="+mn-lt"/>
                <a:cs typeface="+mn-cs"/>
              </a:rPr>
              <a:t>GRC Reporting for Role Owners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r>
              <a:rPr lang="en-US" dirty="0">
                <a:ea typeface="ＭＳ Ｐゴシック" pitchFamily="34" charset="-128"/>
              </a:rPr>
              <a:t>Goals for Today’s GRC Reports Session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Understand how GRC Reporting ties into your role as Role Owners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Help you get comfortable with the GRC Reporting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</a:rPr>
              <a:t>Introduce you to tools that are </a:t>
            </a:r>
            <a:r>
              <a:rPr lang="en-US" sz="2000" dirty="0" smtClean="0">
                <a:latin typeface="+mn-lt"/>
              </a:rPr>
              <a:t>available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Have a working session to get familiar with using GRC Reports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2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Reports </a:t>
            </a:r>
            <a:r>
              <a:rPr lang="en-US" smtClean="0">
                <a:ea typeface="ＭＳ Ｐゴシック" pitchFamily="34" charset="-128"/>
              </a:rPr>
              <a:t>for Role </a:t>
            </a:r>
            <a:r>
              <a:rPr lang="en-US" dirty="0" smtClean="0">
                <a:ea typeface="ＭＳ Ｐゴシック" pitchFamily="34" charset="-128"/>
              </a:rPr>
              <a:t>Owners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MIT defines a Role Owner as</a:t>
            </a:r>
            <a:r>
              <a:rPr lang="en-US" sz="2800" dirty="0">
                <a:latin typeface="+mn-lt"/>
              </a:rPr>
              <a:t>: </a:t>
            </a:r>
            <a:endParaRPr lang="en-US" sz="2800" dirty="0" smtClean="0">
              <a:latin typeface="+mn-lt"/>
            </a:endParaRPr>
          </a:p>
          <a:p>
            <a:pPr algn="ctr"/>
            <a:r>
              <a:rPr lang="en-US" sz="2800" i="1" dirty="0">
                <a:latin typeface="+mn-lt"/>
              </a:rPr>
              <a:t>“the person who </a:t>
            </a:r>
            <a:r>
              <a:rPr lang="en-US" sz="2800" i="1" dirty="0" smtClean="0">
                <a:latin typeface="+mn-lt"/>
              </a:rPr>
              <a:t>has the </a:t>
            </a:r>
            <a:r>
              <a:rPr lang="en-US" sz="2800" i="1" dirty="0">
                <a:latin typeface="+mn-lt"/>
              </a:rPr>
              <a:t>responsibility for managing the SAP access </a:t>
            </a:r>
            <a:r>
              <a:rPr lang="en-US" sz="2800" i="1" dirty="0" smtClean="0">
                <a:latin typeface="+mn-lt"/>
              </a:rPr>
              <a:t>and roles for their area”</a:t>
            </a:r>
          </a:p>
          <a:p>
            <a:pPr algn="ctr"/>
            <a:endParaRPr lang="en-US" sz="2800" i="1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Role Owners will use GRC Reports to carry out responsibilities as part of the GRC processes: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Process 1: New or Amended Roles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Process 2: Mitigation Analysis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>
                <a:latin typeface="+mn-lt"/>
                <a:cs typeface="+mn-cs"/>
              </a:rPr>
              <a:t>Process 3</a:t>
            </a:r>
            <a:r>
              <a:rPr lang="en-US" sz="2000" dirty="0" smtClean="0">
                <a:latin typeface="+mn-lt"/>
                <a:cs typeface="+mn-cs"/>
              </a:rPr>
              <a:t>: </a:t>
            </a:r>
            <a:r>
              <a:rPr lang="en-US" sz="2000" dirty="0">
                <a:latin typeface="+mn-lt"/>
                <a:cs typeface="+mn-cs"/>
              </a:rPr>
              <a:t>New Users and User Role Provisioning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  <a:cs typeface="+mn-cs"/>
              </a:rPr>
              <a:t>Process </a:t>
            </a:r>
            <a:r>
              <a:rPr lang="en-US" sz="2000" dirty="0">
                <a:latin typeface="+mn-lt"/>
                <a:cs typeface="+mn-cs"/>
              </a:rPr>
              <a:t>5: Periodic Compliance </a:t>
            </a:r>
            <a:r>
              <a:rPr lang="en-US" sz="2000" dirty="0" smtClean="0">
                <a:latin typeface="+mn-lt"/>
                <a:cs typeface="+mn-cs"/>
              </a:rPr>
              <a:t>Reviews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063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New or Amended Roles </a:t>
            </a:r>
            <a:endParaRPr lang="en-US" sz="28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QUESTIONS: What needs to go in the new role? What transactions have these users used in the past? Can we clean up roles and remove certain </a:t>
            </a:r>
            <a:r>
              <a:rPr lang="en-US" sz="2000" b="1" dirty="0">
                <a:latin typeface="+mn-lt"/>
              </a:rPr>
              <a:t>access? Do users even need this access?</a:t>
            </a: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10 Action Usage by User, Role and Profile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transactions executed by a user over a period of time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total execution count for assigned transactions (including ‘0’ values)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last date of execution </a:t>
            </a:r>
          </a:p>
        </p:txBody>
      </p:sp>
    </p:spTree>
    <p:extLst>
      <p:ext uri="{BB962C8B-B14F-4D97-AF65-F5344CB8AC3E}">
        <p14:creationId xmlns:p14="http://schemas.microsoft.com/office/powerpoint/2010/main" xmlns="" val="313478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Mitigation Analysis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QUESTIONS: Are there any current controls which can be used to mitigate a new risk/SOD? Are the current controls relevant to your business area?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11 Mitigation Control Report</a:t>
            </a:r>
            <a:endParaRPr lang="en-US" sz="2000" dirty="0" smtClean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Controls along with risks they mitigate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 Owners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Mitigation Control Monitors</a:t>
            </a:r>
          </a:p>
        </p:txBody>
      </p:sp>
    </p:spTree>
    <p:extLst>
      <p:ext uri="{BB962C8B-B14F-4D97-AF65-F5344CB8AC3E}">
        <p14:creationId xmlns:p14="http://schemas.microsoft.com/office/powerpoint/2010/main" xmlns="" val="41216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New Users and User Role Provisioning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What single roles are assigned to this composite?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05 Roles by Role Name</a:t>
            </a:r>
            <a:endParaRPr lang="en-US" sz="2000" dirty="0" smtClean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the single roles mapped to a composite role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</a:t>
            </a:r>
            <a:r>
              <a:rPr lang="en-US" sz="2000" b="1" dirty="0">
                <a:latin typeface="+mn-lt"/>
              </a:rPr>
              <a:t>What </a:t>
            </a:r>
            <a:r>
              <a:rPr lang="en-US" sz="2000" b="1" dirty="0" smtClean="0">
                <a:latin typeface="+mn-lt"/>
              </a:rPr>
              <a:t>roles and profiles need to be added for two users to have the exact same access?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08 Users by User ID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Shows the roles assigned to users (also shows profiles in a different view)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 smtClean="0">
                <a:latin typeface="+mn-lt"/>
              </a:rPr>
              <a:t>Sort of report data simplifies analysis</a:t>
            </a:r>
            <a:endParaRPr lang="en-US" sz="2000" dirty="0">
              <a:latin typeface="+mn-lt"/>
            </a:endParaRP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1216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>
                <a:ea typeface="ＭＳ Ｐゴシック" pitchFamily="34" charset="-128"/>
              </a:rPr>
              <a:t>GRC </a:t>
            </a:r>
            <a:r>
              <a:rPr lang="en-US" dirty="0" smtClean="0">
                <a:ea typeface="ＭＳ Ｐゴシック" pitchFamily="34" charset="-128"/>
              </a:rPr>
              <a:t>Reports – Process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+mn-lt"/>
              </a:rPr>
              <a:t>Periodic Compliance Reviews 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Which users have access to the roles for my area?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>
                <a:latin typeface="+mn-lt"/>
              </a:rPr>
              <a:t>06 User to Role Relationship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</a:t>
            </a:r>
            <a:r>
              <a:rPr lang="en-US" sz="2000" dirty="0" smtClean="0">
                <a:latin typeface="+mn-lt"/>
              </a:rPr>
              <a:t>users that have access to a role (or set of roles)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What roles do users in my area have?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07 </a:t>
            </a:r>
            <a:r>
              <a:rPr lang="en-US" sz="2000" dirty="0">
                <a:latin typeface="+mn-lt"/>
              </a:rPr>
              <a:t>Role Relationship with User/User Group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</a:t>
            </a:r>
            <a:r>
              <a:rPr lang="en-US" sz="2000" dirty="0" smtClean="0">
                <a:latin typeface="+mn-lt"/>
              </a:rPr>
              <a:t>the roles assigned to a user or set of users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b="1" dirty="0" smtClean="0">
                <a:latin typeface="+mn-lt"/>
              </a:rPr>
              <a:t>QUESTION: What roles </a:t>
            </a:r>
            <a:r>
              <a:rPr lang="en-US" sz="2000" b="1" i="1" dirty="0" smtClean="0">
                <a:latin typeface="+mn-lt"/>
              </a:rPr>
              <a:t>and profiles </a:t>
            </a:r>
            <a:r>
              <a:rPr lang="en-US" sz="2000" b="1" dirty="0" smtClean="0">
                <a:latin typeface="+mn-lt"/>
              </a:rPr>
              <a:t>do users in my area have?</a:t>
            </a:r>
            <a:endParaRPr lang="en-US" sz="2000" b="1" dirty="0">
              <a:latin typeface="+mn-lt"/>
            </a:endParaRPr>
          </a:p>
          <a:p>
            <a:pPr marL="1366838" lvl="2" indent="-566738">
              <a:spcBef>
                <a:spcPts val="600"/>
              </a:spcBef>
              <a:buSzPct val="60000"/>
              <a:buFont typeface="Wingdings" pitchFamily="2" charset="2"/>
              <a:buChar char="§"/>
            </a:pPr>
            <a:r>
              <a:rPr lang="en-US" sz="2000" dirty="0" smtClean="0">
                <a:latin typeface="+mn-lt"/>
              </a:rPr>
              <a:t>09 </a:t>
            </a:r>
            <a:r>
              <a:rPr lang="en-US" sz="2000" dirty="0">
                <a:latin typeface="+mn-lt"/>
              </a:rPr>
              <a:t>Count authorization for Users</a:t>
            </a:r>
          </a:p>
          <a:p>
            <a:pPr marL="1824038" lvl="3" indent="-566738">
              <a:spcBef>
                <a:spcPts val="600"/>
              </a:spcBef>
              <a:buSzPct val="60000"/>
              <a:buFont typeface="Wingdings" pitchFamily="2" charset="2"/>
              <a:buChar char="Ø"/>
            </a:pPr>
            <a:r>
              <a:rPr lang="en-US" sz="2000" dirty="0">
                <a:latin typeface="+mn-lt"/>
              </a:rPr>
              <a:t>Shows </a:t>
            </a:r>
            <a:r>
              <a:rPr lang="en-US" sz="2000" dirty="0" smtClean="0">
                <a:latin typeface="+mn-lt"/>
              </a:rPr>
              <a:t>single roles and profiles assigned to a user or set of users</a:t>
            </a:r>
          </a:p>
        </p:txBody>
      </p:sp>
    </p:spTree>
    <p:extLst>
      <p:ext uri="{BB962C8B-B14F-4D97-AF65-F5344CB8AC3E}">
        <p14:creationId xmlns:p14="http://schemas.microsoft.com/office/powerpoint/2010/main" xmlns="" val="41216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a typeface="ＭＳ Ｐゴシック" pitchFamily="34" charset="-128"/>
              </a:rPr>
              <a:t>GRC Reports: </a:t>
            </a:r>
            <a:r>
              <a:rPr lang="en-US" dirty="0" smtClean="0">
                <a:ea typeface="ＭＳ Ｐゴシック" pitchFamily="34" charset="-128"/>
              </a:rPr>
              <a:t>Job Aids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Detailed procedure documents outlining how to execute each report</a:t>
            </a: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Action for each step</a:t>
            </a:r>
            <a:endParaRPr lang="en-US" sz="2000" dirty="0">
              <a:latin typeface="+mn-lt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r>
              <a:rPr lang="en-US" sz="2000" dirty="0" smtClean="0">
                <a:latin typeface="+mn-lt"/>
              </a:rPr>
              <a:t>Screenshot</a:t>
            </a:r>
            <a:endParaRPr lang="en-US" sz="2800" dirty="0" smtClean="0">
              <a:latin typeface="+mn-lt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Numbered to align with the report number assigned to each report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Outline page gives info on report use and different usage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</a:rPr>
              <a:t>Include steps for different scenarios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latin typeface="+mn-lt"/>
                <a:cs typeface="+mn-cs"/>
              </a:rPr>
              <a:t>Step numbering diverges for each of the scenarios</a:t>
            </a: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  <a:cs typeface="+mn-cs"/>
            </a:endParaRPr>
          </a:p>
          <a:p>
            <a:pPr marL="9096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</a:pP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71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en-US" dirty="0" smtClean="0">
                <a:ea typeface="ＭＳ Ｐゴシック" pitchFamily="34" charset="-128"/>
              </a:rPr>
              <a:t>Working Session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229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n-lt"/>
              </a:rPr>
              <a:t>Follow Job Aids for:</a:t>
            </a:r>
          </a:p>
          <a:p>
            <a:pPr algn="ctr"/>
            <a:endParaRPr lang="en-US" sz="2400" dirty="0">
              <a:latin typeface="+mn-lt"/>
            </a:endParaRPr>
          </a:p>
          <a:p>
            <a:pPr algn="ctr"/>
            <a:r>
              <a:rPr lang="en-US" sz="2400" b="1" dirty="0" smtClean="0">
                <a:latin typeface="+mn-lt"/>
              </a:rPr>
              <a:t>GRC</a:t>
            </a:r>
          </a:p>
          <a:p>
            <a:pPr algn="ctr"/>
            <a:r>
              <a:rPr lang="en-US" sz="2400" dirty="0" smtClean="0">
                <a:latin typeface="+mn-lt"/>
              </a:rPr>
              <a:t>06 </a:t>
            </a:r>
            <a:r>
              <a:rPr lang="en-US" sz="2400" dirty="0">
                <a:latin typeface="+mn-lt"/>
              </a:rPr>
              <a:t>User to Role </a:t>
            </a:r>
            <a:r>
              <a:rPr lang="en-US" sz="2400" dirty="0" smtClean="0">
                <a:latin typeface="+mn-lt"/>
              </a:rPr>
              <a:t>Relationship</a:t>
            </a:r>
            <a:endParaRPr lang="en-US" sz="2400" dirty="0">
              <a:latin typeface="+mn-lt"/>
            </a:endParaRPr>
          </a:p>
          <a:p>
            <a:pPr algn="ctr"/>
            <a:r>
              <a:rPr lang="en-US" sz="2400" dirty="0">
                <a:latin typeface="+mn-lt"/>
              </a:rPr>
              <a:t>07 Role Relationship with User/User </a:t>
            </a:r>
            <a:r>
              <a:rPr lang="en-US" sz="2400" dirty="0" smtClean="0">
                <a:latin typeface="+mn-lt"/>
              </a:rPr>
              <a:t>Group</a:t>
            </a:r>
            <a:endParaRPr lang="en-US" sz="2400" dirty="0">
              <a:latin typeface="+mn-lt"/>
            </a:endParaRPr>
          </a:p>
          <a:p>
            <a:pPr algn="ctr"/>
            <a:r>
              <a:rPr lang="en-US" sz="2400" dirty="0" smtClean="0">
                <a:latin typeface="+mn-lt"/>
              </a:rPr>
              <a:t>09 </a:t>
            </a:r>
            <a:r>
              <a:rPr lang="en-US" sz="2400" dirty="0">
                <a:latin typeface="+mn-lt"/>
              </a:rPr>
              <a:t>Count authorization for </a:t>
            </a:r>
            <a:r>
              <a:rPr lang="en-US" sz="2400" dirty="0" smtClean="0">
                <a:latin typeface="+mn-lt"/>
              </a:rPr>
              <a:t>Users</a:t>
            </a:r>
            <a:endParaRPr lang="en-US" sz="2400" dirty="0">
              <a:latin typeface="+mn-lt"/>
            </a:endParaRPr>
          </a:p>
          <a:p>
            <a:pPr algn="ctr"/>
            <a:r>
              <a:rPr lang="en-US" sz="2400" dirty="0">
                <a:latin typeface="+mn-lt"/>
              </a:rPr>
              <a:t>10 Action Usage by User, Role and </a:t>
            </a:r>
            <a:r>
              <a:rPr lang="en-US" sz="2400" dirty="0" smtClean="0">
                <a:latin typeface="+mn-lt"/>
              </a:rPr>
              <a:t>Profile</a:t>
            </a:r>
            <a:endParaRPr lang="en-US" sz="2400" dirty="0">
              <a:latin typeface="+mn-lt"/>
            </a:endParaRPr>
          </a:p>
          <a:p>
            <a:pPr algn="ctr"/>
            <a:r>
              <a:rPr lang="en-US" sz="2400" dirty="0">
                <a:latin typeface="+mn-lt"/>
              </a:rPr>
              <a:t>11 Mitigation Control </a:t>
            </a:r>
            <a:r>
              <a:rPr lang="en-US" sz="2400" dirty="0" smtClean="0">
                <a:latin typeface="+mn-lt"/>
              </a:rPr>
              <a:t>Report</a:t>
            </a:r>
          </a:p>
          <a:p>
            <a:pPr algn="ctr"/>
            <a:endParaRPr lang="en-US" sz="2400" dirty="0">
              <a:latin typeface="+mn-lt"/>
              <a:cs typeface="+mn-cs"/>
            </a:endParaRPr>
          </a:p>
          <a:p>
            <a:pPr algn="ctr"/>
            <a:r>
              <a:rPr lang="en-US" sz="2400" b="1" dirty="0">
                <a:latin typeface="+mn-lt"/>
              </a:rPr>
              <a:t>SUIM</a:t>
            </a:r>
          </a:p>
          <a:p>
            <a:pPr algn="ctr"/>
            <a:r>
              <a:rPr lang="en-US" sz="2400" dirty="0">
                <a:latin typeface="+mn-lt"/>
              </a:rPr>
              <a:t>05 Roles by Role Name</a:t>
            </a:r>
          </a:p>
          <a:p>
            <a:pPr algn="ctr"/>
            <a:r>
              <a:rPr lang="en-US" sz="2400" dirty="0">
                <a:latin typeface="+mn-lt"/>
              </a:rPr>
              <a:t>08 Users by User </a:t>
            </a:r>
            <a:r>
              <a:rPr lang="en-US" sz="2400" dirty="0" smtClean="0">
                <a:latin typeface="+mn-lt"/>
              </a:rPr>
              <a:t>ID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9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9900" y="1090613"/>
            <a:ext cx="830580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latin typeface="+mj-lt"/>
              <a:cs typeface="+mn-cs"/>
            </a:endParaRPr>
          </a:p>
          <a:p>
            <a:pPr marL="742950" indent="-285750">
              <a:buSzPct val="60000"/>
              <a:buFont typeface="Wingdings" charset="2"/>
              <a:buChar char="²"/>
              <a:defRPr/>
            </a:pPr>
            <a:endParaRPr lang="en-US" dirty="0">
              <a:solidFill>
                <a:srgbClr val="000000"/>
              </a:solidFill>
              <a:latin typeface="+mj-lt"/>
              <a:cs typeface="+mn-cs"/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4000" dirty="0" smtClean="0">
                <a:ea typeface="ＭＳ Ｐゴシック" pitchFamily="34" charset="-128"/>
              </a:rPr>
              <a:t>SOD Project Overall Status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200400" y="1158875"/>
          <a:ext cx="2536190" cy="137160"/>
        </p:xfrm>
        <a:graphic>
          <a:graphicData uri="http://schemas.openxmlformats.org/drawingml/2006/table">
            <a:tbl>
              <a:tblPr/>
              <a:tblGrid>
                <a:gridCol w="1757045"/>
                <a:gridCol w="77914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/>
                          <a:ea typeface="Times New Roman"/>
                          <a:cs typeface="Arial"/>
                        </a:rPr>
                        <a:t>Overall Project Status: 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914400" algn="l"/>
                        </a:tabLst>
                      </a:pPr>
                      <a:r>
                        <a:rPr lang="en-US" sz="800" b="1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On Target</a:t>
                      </a:r>
                      <a:endParaRPr lang="en-US" sz="1000" dirty="0">
                        <a:effectLst/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301" name="Object 3"/>
          <p:cNvGraphicFramePr>
            <a:graphicFrameLocks noChangeAspect="1"/>
          </p:cNvGraphicFramePr>
          <p:nvPr/>
        </p:nvGraphicFramePr>
        <p:xfrm>
          <a:off x="304800" y="1419225"/>
          <a:ext cx="8315325" cy="4057650"/>
        </p:xfrm>
        <a:graphic>
          <a:graphicData uri="http://schemas.openxmlformats.org/presentationml/2006/ole">
            <p:oleObj spid="_x0000_s12301" name="Document" r:id="rId3" imgW="6938269" imgH="3382088" progId="Word.Document.12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21667" t="76859" r="46667" b="9712"/>
          <a:stretch>
            <a:fillRect/>
          </a:stretch>
        </p:blipFill>
        <p:spPr bwMode="auto">
          <a:xfrm>
            <a:off x="5486400" y="54864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SOD and GRC Project Impact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57200" y="1189038"/>
            <a:ext cx="8229600" cy="4830762"/>
          </a:xfrm>
          <a:prstGeom prst="rect">
            <a:avLst/>
          </a:prstGeom>
        </p:spPr>
        <p:txBody>
          <a:bodyPr/>
          <a:lstStyle/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lang="en-US" sz="2400" dirty="0" smtClean="0">
              <a:ea typeface="ＭＳ Ｐゴシック" pitchFamily="-65" charset="-128"/>
            </a:endParaRP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Business management responsibilities</a:t>
            </a:r>
          </a:p>
          <a:p>
            <a:pPr marL="566738" lvl="1" indent="-566738">
              <a:spcBef>
                <a:spcPts val="600"/>
              </a:spcBef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Risk Owners –  risk and mitigation control approvals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Role Owners  (s</a:t>
            </a:r>
            <a:r>
              <a:rPr lang="en-US" sz="2400" dirty="0" smtClean="0">
                <a:latin typeface="+mn-lt"/>
                <a:ea typeface="ＭＳ Ｐゴシック" pitchFamily="-65" charset="-128"/>
                <a:cs typeface="+mn-cs"/>
              </a:rPr>
              <a:t>upported by BAs and BSAs)</a:t>
            </a:r>
          </a:p>
          <a:p>
            <a:pPr marL="1258888" lvl="3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- access role design and assignments </a:t>
            </a:r>
          </a:p>
          <a:p>
            <a:pPr marL="1258888" lvl="3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- risk and mitigation control analysis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r>
              <a:rPr lang="en-US" sz="3200" dirty="0" smtClean="0">
                <a:latin typeface="+mn-lt"/>
                <a:cs typeface="ＭＳ Ｐゴシック" pitchFamily="-65" charset="-128"/>
              </a:rPr>
              <a:t>Periodic procedures for validating </a:t>
            </a:r>
          </a:p>
          <a:p>
            <a:pPr marL="566738" lvl="1" indent="-566738">
              <a:spcBef>
                <a:spcPts val="600"/>
              </a:spcBef>
              <a:buClr>
                <a:srgbClr val="595959"/>
              </a:buClr>
              <a:buSzPct val="60000"/>
              <a:buFont typeface="Wingdings" pitchFamily="2" charset="2"/>
              <a:buChar char="²"/>
              <a:defRPr/>
            </a:pPr>
            <a:endParaRPr lang="en-US" sz="800" b="1" dirty="0" smtClean="0">
              <a:latin typeface="+mn-lt"/>
              <a:cs typeface="ＭＳ Ｐゴシック" pitchFamily="-65" charset="-128"/>
            </a:endParaRP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SAP 	 User Access – roles per user, and users per role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  FireFighter user assignments</a:t>
            </a:r>
          </a:p>
          <a:p>
            <a:pPr marL="801688" lvl="2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r>
              <a:rPr lang="en-US" sz="2400" dirty="0" smtClean="0">
                <a:latin typeface="+mn-lt"/>
                <a:ea typeface="ＭＳ Ｐゴシック" pitchFamily="-65" charset="-128"/>
              </a:rPr>
              <a:t>GRC	 Mitigation Controls and user assignments </a:t>
            </a:r>
          </a:p>
          <a:p>
            <a:pPr marL="344488" lvl="1" indent="-342900">
              <a:spcBef>
                <a:spcPts val="0"/>
              </a:spcBef>
              <a:buClr>
                <a:srgbClr val="595959"/>
              </a:buClr>
              <a:buSzPct val="60000"/>
              <a:buFont typeface="Wingdings" charset="2"/>
              <a:buChar char="²"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533400" y="2765425"/>
            <a:ext cx="8229600" cy="862013"/>
          </a:xfrm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GRC System 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SAP Access Control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3" y="1295400"/>
            <a:ext cx="8610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Access Control Analysis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1219200"/>
            <a:ext cx="7875588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 bwMode="auto">
          <a:ln>
            <a:solidFill>
              <a:srgbClr val="D9D9D9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Emergency Access Management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798195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PF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VPF PPT Template</Template>
  <TotalTime>4322</TotalTime>
  <Words>1262</Words>
  <Application>Microsoft Office PowerPoint</Application>
  <PresentationFormat>On-screen Show (4:3)</PresentationFormat>
  <Paragraphs>274</Paragraphs>
  <Slides>38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VPF PPT Template</vt:lpstr>
      <vt:lpstr>Document</vt:lpstr>
      <vt:lpstr>GRC Training  for Role Owners June 5, 2013 </vt:lpstr>
      <vt:lpstr>GRC Training Agenda</vt:lpstr>
      <vt:lpstr>SOD and GRC Project Highlights</vt:lpstr>
      <vt:lpstr>SOD Project Overall Status </vt:lpstr>
      <vt:lpstr>SOD and GRC Project Impact</vt:lpstr>
      <vt:lpstr>GRC System Overview</vt:lpstr>
      <vt:lpstr>SAP Access Control</vt:lpstr>
      <vt:lpstr>Access Control Analysis</vt:lpstr>
      <vt:lpstr>Emergency Access Management</vt:lpstr>
      <vt:lpstr>EAM Roles and Responsibilities</vt:lpstr>
      <vt:lpstr>Notification to Firefighter ID Controller </vt:lpstr>
      <vt:lpstr>Firefighter session log approval request </vt:lpstr>
      <vt:lpstr>Firefighter ID Controller reviews log</vt:lpstr>
      <vt:lpstr>Firefighter Logs and Reports</vt:lpstr>
      <vt:lpstr>Controller requests more information</vt:lpstr>
      <vt:lpstr>FireFighter Log review - 2 Controllers</vt:lpstr>
      <vt:lpstr>FireFighter Log access - 2 Controllers</vt:lpstr>
      <vt:lpstr>EAM / FireFighter</vt:lpstr>
      <vt:lpstr>GRC Documentation Overview</vt:lpstr>
      <vt:lpstr>Role Owner Role - Overview</vt:lpstr>
      <vt:lpstr>BREAK 1</vt:lpstr>
      <vt:lpstr>Role Owner Role - Overview</vt:lpstr>
      <vt:lpstr>Role Owner Role – “Roles”</vt:lpstr>
      <vt:lpstr>Role Owner Role – Detail 1</vt:lpstr>
      <vt:lpstr>Role Owner Role – Detail 2</vt:lpstr>
      <vt:lpstr>Role Owner Role – Detail 3</vt:lpstr>
      <vt:lpstr>Role Owner Role – Detail 4 </vt:lpstr>
      <vt:lpstr>Role Owner Role – Detail 5</vt:lpstr>
      <vt:lpstr>Role Owner Role – Detail</vt:lpstr>
      <vt:lpstr>GRC Reports Session</vt:lpstr>
      <vt:lpstr>Goals for Today’s GRC Reports Session</vt:lpstr>
      <vt:lpstr>GRC Reports for Role Owners</vt:lpstr>
      <vt:lpstr>GRC Reports – Process 1</vt:lpstr>
      <vt:lpstr>GRC Reports – Process 2</vt:lpstr>
      <vt:lpstr>GRC Reports – Process 3</vt:lpstr>
      <vt:lpstr>GRC Reports – Process 5</vt:lpstr>
      <vt:lpstr>GRC Reports: Job Aids</vt:lpstr>
      <vt:lpstr>Working Session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VPF Segregation of Duties/Roles Definition</dc:title>
  <dc:creator>Tricia Sullivan-Mullen</dc:creator>
  <cp:lastModifiedBy>Administrator</cp:lastModifiedBy>
  <cp:revision>387</cp:revision>
  <cp:lastPrinted>2013-05-22T11:37:47Z</cp:lastPrinted>
  <dcterms:created xsi:type="dcterms:W3CDTF">2012-04-09T16:19:32Z</dcterms:created>
  <dcterms:modified xsi:type="dcterms:W3CDTF">2013-06-05T12:12:10Z</dcterms:modified>
</cp:coreProperties>
</file>