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371" r:id="rId4"/>
    <p:sldId id="405" r:id="rId5"/>
    <p:sldId id="344" r:id="rId6"/>
    <p:sldId id="348" r:id="rId7"/>
    <p:sldId id="364" r:id="rId8"/>
    <p:sldId id="365" r:id="rId9"/>
    <p:sldId id="366" r:id="rId10"/>
    <p:sldId id="367" r:id="rId11"/>
    <p:sldId id="368" r:id="rId12"/>
    <p:sldId id="370" r:id="rId13"/>
    <p:sldId id="369" r:id="rId14"/>
    <p:sldId id="406" r:id="rId15"/>
    <p:sldId id="407" r:id="rId16"/>
    <p:sldId id="409" r:id="rId17"/>
    <p:sldId id="410" r:id="rId18"/>
    <p:sldId id="411" r:id="rId19"/>
    <p:sldId id="412" r:id="rId20"/>
    <p:sldId id="413" r:id="rId21"/>
    <p:sldId id="414" r:id="rId22"/>
    <p:sldId id="372" r:id="rId23"/>
    <p:sldId id="408" r:id="rId24"/>
    <p:sldId id="374" r:id="rId25"/>
    <p:sldId id="373" r:id="rId26"/>
    <p:sldId id="403" r:id="rId27"/>
    <p:sldId id="404" r:id="rId28"/>
    <p:sldId id="377" r:id="rId29"/>
    <p:sldId id="378" r:id="rId30"/>
    <p:sldId id="379" r:id="rId31"/>
    <p:sldId id="380" r:id="rId32"/>
    <p:sldId id="401" r:id="rId33"/>
    <p:sldId id="381" r:id="rId34"/>
    <p:sldId id="394" r:id="rId35"/>
    <p:sldId id="400" r:id="rId36"/>
    <p:sldId id="395" r:id="rId37"/>
    <p:sldId id="396" r:id="rId38"/>
    <p:sldId id="397" r:id="rId39"/>
    <p:sldId id="398" r:id="rId40"/>
    <p:sldId id="402" r:id="rId41"/>
  </p:sldIdLst>
  <p:sldSz cx="9144000" cy="6858000" type="screen4x3"/>
  <p:notesSz cx="7023100" cy="93091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B20838"/>
    <a:srgbClr val="66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501" autoAdjust="0"/>
    <p:restoredTop sz="99881" autoAdjust="0"/>
  </p:normalViewPr>
  <p:slideViewPr>
    <p:cSldViewPr snapToObjects="1">
      <p:cViewPr>
        <p:scale>
          <a:sx n="100" d="100"/>
          <a:sy n="100" d="100"/>
        </p:scale>
        <p:origin x="-166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8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-3012" y="-114"/>
      </p:cViewPr>
      <p:guideLst>
        <p:guide orient="horz" pos="2932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78041E1-32B7-4D8A-BC7E-B18EE8C7F148}" type="datetimeFigureOut">
              <a:rPr lang="en-US"/>
              <a:pPr>
                <a:defRPr/>
              </a:pPr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4E656F3-2729-4880-A06F-2ADC7849E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F1FC44-3461-4F13-BE83-B71CFB3A8156}" type="datetimeFigureOut">
              <a:rPr lang="en-US"/>
              <a:pPr>
                <a:defRPr/>
              </a:pPr>
              <a:t>6/4/2013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E6BB607-1043-4B3F-BB07-DBBE26B365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F7262A-B953-4D78-84D9-C46EEC4478D3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 rot="20065449">
            <a:off x="146611" y="3137892"/>
            <a:ext cx="87179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 b="1" dirty="0">
                <a:ln w="1270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     </a:t>
            </a:r>
            <a:endParaRPr lang="en-US" sz="5400" b="1" dirty="0">
              <a:ln w="12700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62400"/>
            <a:ext cx="7772400" cy="444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2313" y="228600"/>
            <a:ext cx="7772400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27" name="Picture 6" descr="MIT-VPF-Footer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" y="6307138"/>
            <a:ext cx="403860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457200" y="6202363"/>
            <a:ext cx="8278813" cy="1587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7" descr="VPF-footer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59700" y="6234113"/>
            <a:ext cx="10033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 rot="5400000" flipH="1" flipV="1">
            <a:off x="7389019" y="6538119"/>
            <a:ext cx="463550" cy="1588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7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b="1" kern="1200">
          <a:solidFill>
            <a:srgbClr val="B20838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fontAlgn="base">
        <a:spcBef>
          <a:spcPct val="0"/>
        </a:spcBef>
        <a:spcAft>
          <a:spcPct val="0"/>
        </a:spcAft>
        <a:buClr>
          <a:schemeClr val="bg1"/>
        </a:buClr>
        <a:buFont typeface="Courier New" pitchFamily="49" charset="0"/>
        <a:buChar char="o"/>
        <a:defRPr sz="3200" b="1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²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ctrTitle"/>
          </p:nvPr>
        </p:nvSpPr>
        <p:spPr bwMode="auto">
          <a:xfrm>
            <a:off x="685800" y="990600"/>
            <a:ext cx="7772400" cy="3276600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ea typeface="ＭＳ Ｐゴシック" pitchFamily="34" charset="-128"/>
              </a:rPr>
              <a:t>GRC Training 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for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Role Owners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June 4, 2013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Access Control Analysis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219200"/>
            <a:ext cx="7875588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798195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588" y="1600200"/>
            <a:ext cx="83042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95400"/>
            <a:ext cx="7696200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EAM Roles and Responsibilities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 - Key Concept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GRC-EAM object – linked to the SAP ECC Firefighter user which has the emergency access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Owner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Approves assignment of a Firefighter IDs to users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Controller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Reviews and approves logs from completed FireFighter ID sessions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User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Has one or more Firefighter IDs assigned</a:t>
            </a: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Notification to Firefighter ID Controller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An email notification is sent to the Firefighter ID Controller at the start of a Firefighter session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Email includes details which were provided by the Firefighter user during login process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0"/>
            <a:ext cx="6019800" cy="292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3600" dirty="0" smtClean="0">
                <a:ea typeface="ＭＳ Ｐゴシック" pitchFamily="34" charset="-128"/>
              </a:rPr>
              <a:t>Firefighter session log approval request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An approval request email is sent to the Firefighter ID Controller after the session with a link to view the log in their workflow inbox.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2667000"/>
            <a:ext cx="6565901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ID Controller reviews log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The Firefighter ID Controller has several options :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sz="2000" b="0" dirty="0" smtClean="0">
                <a:ea typeface="ＭＳ Ｐゴシック" pitchFamily="34" charset="-128"/>
              </a:rPr>
              <a:t>Click the Submit button to approve the activities in the log </a:t>
            </a:r>
          </a:p>
          <a:p>
            <a:pPr marL="1085850" lvl="2">
              <a:buClrTx/>
              <a:buFont typeface="Wingdings" pitchFamily="2" charset="2"/>
              <a:buChar char="v"/>
            </a:pPr>
            <a:r>
              <a:rPr lang="en-US" sz="1600" dirty="0" smtClean="0">
                <a:ea typeface="ＭＳ Ｐゴシック" pitchFamily="34" charset="-128"/>
              </a:rPr>
              <a:t>OR</a:t>
            </a:r>
            <a:endParaRPr lang="en-US" sz="1600" b="0" dirty="0" smtClean="0">
              <a:ea typeface="ＭＳ Ｐゴシック" pitchFamily="34" charset="-128"/>
            </a:endParaRP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sz="2000" b="0" dirty="0" smtClean="0">
                <a:ea typeface="ＭＳ Ｐゴシック" pitchFamily="34" charset="-128"/>
              </a:rPr>
              <a:t>Under Other Actions, Select Hold, or send a request back to the Firefighter ID user for additional information</a:t>
            </a: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048000"/>
            <a:ext cx="793604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Logs and Reports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5720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Example of a log when data has been changed: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Firefighter Log Summary Reports can also be viewed or downloaded as from the NWBC screen.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8305800" cy="12192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86200"/>
            <a:ext cx="37909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Controller requests more information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Example of a how a Controller can request more information from a Firefighter about a session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600200" y="2133600"/>
            <a:ext cx="4953000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Training Agenda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430338"/>
            <a:ext cx="8153400" cy="41322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4038" lvl="3" indent="-566738">
              <a:spcBef>
                <a:spcPts val="300"/>
              </a:spcBef>
              <a:buClrTx/>
              <a:buNone/>
            </a:pPr>
            <a:r>
              <a:rPr lang="en-US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							</a:t>
            </a:r>
            <a:r>
              <a:rPr lang="en-US" sz="1200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							</a:t>
            </a:r>
            <a:r>
              <a:rPr lang="en-US" sz="1400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Minutes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SOD and GRC Project Highlights /Impact		 </a:t>
            </a:r>
            <a:r>
              <a:rPr lang="en-US" sz="2400" b="0" dirty="0" smtClean="0">
                <a:ea typeface="ＭＳ Ｐゴシック" pitchFamily="34" charset="-128"/>
              </a:rPr>
              <a:t>   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System – what’s been implemented		  </a:t>
            </a:r>
            <a:r>
              <a:rPr lang="en-US" sz="2400" dirty="0" smtClean="0">
                <a:ea typeface="ＭＳ Ｐゴシック" pitchFamily="34" charset="-128"/>
              </a:rPr>
              <a:t>20</a:t>
            </a:r>
            <a:endParaRPr lang="en-US" sz="2400" b="0" dirty="0" smtClean="0">
              <a:ea typeface="ＭＳ Ｐゴシック" pitchFamily="34" charset="-128"/>
            </a:endParaRP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Role Owner – responsibilities					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Training Materials and GRC Documentation	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sz="2400" i="1" dirty="0" smtClean="0">
                <a:ea typeface="ＭＳ Ｐゴシック" pitchFamily="34" charset="-128"/>
              </a:rPr>
              <a:t>												 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Role Owner Role in detail				 		  </a:t>
            </a:r>
            <a:r>
              <a:rPr lang="en-US" sz="2400" dirty="0" smtClean="0">
                <a:ea typeface="ＭＳ Ｐゴシック" pitchFamily="34" charset="-128"/>
              </a:rPr>
              <a:t>90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sz="2400" i="1" dirty="0" smtClean="0">
                <a:ea typeface="ＭＳ Ｐゴシック" pitchFamily="34" charset="-128"/>
              </a:rPr>
              <a:t>												 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Reports demo / hands on 					  </a:t>
            </a:r>
            <a:r>
              <a:rPr lang="en-US" sz="2400" dirty="0" smtClean="0">
                <a:ea typeface="ＭＳ Ｐゴシック" pitchFamily="34" charset="-128"/>
              </a:rPr>
              <a:t>60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Log review - 2 Controllers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400" dirty="0" smtClean="0">
                <a:ea typeface="ＭＳ Ｐゴシック" pitchFamily="34" charset="-128"/>
              </a:rPr>
              <a:t>Both Controllers will receive the Firefighter session Notification and Log Approval request emails, however only one Controller will be able to take action on the log by clicking on the </a:t>
            </a:r>
            <a:r>
              <a:rPr lang="en-US" sz="2400" i="1" dirty="0" smtClean="0">
                <a:ea typeface="ＭＳ Ｐゴシック" pitchFamily="34" charset="-128"/>
              </a:rPr>
              <a:t>Submit</a:t>
            </a:r>
            <a:r>
              <a:rPr lang="en-US" sz="2400" dirty="0" smtClean="0">
                <a:ea typeface="ＭＳ Ｐゴシック" pitchFamily="34" charset="-128"/>
              </a:rPr>
              <a:t>, </a:t>
            </a:r>
            <a:r>
              <a:rPr lang="en-US" sz="2400" i="1" dirty="0" smtClean="0">
                <a:ea typeface="ＭＳ Ｐゴシック" pitchFamily="34" charset="-128"/>
              </a:rPr>
              <a:t>Other Actions </a:t>
            </a:r>
            <a:r>
              <a:rPr lang="en-US" sz="2400" dirty="0" smtClean="0">
                <a:ea typeface="ＭＳ Ｐゴシック" pitchFamily="34" charset="-128"/>
              </a:rPr>
              <a:t>buttons. The Controller who clicks on the Log after another Controller has already taken action will receive the following message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447800" y="3429000"/>
            <a:ext cx="6248400" cy="2611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Log access - 2 Controllers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400" b="0" dirty="0" smtClean="0">
                <a:ea typeface="ＭＳ Ｐゴシック" pitchFamily="34" charset="-128"/>
              </a:rPr>
              <a:t>For Firefighter IDs when there are two Controllers, they should coordinate to determine who will be primary.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400" b="0" dirty="0" smtClean="0">
                <a:ea typeface="ＭＳ Ｐゴシック" pitchFamily="34" charset="-128"/>
              </a:rPr>
              <a:t>The second Controller can the Firefighter Log Summary Report to see the details of the session.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38200" y="2819400"/>
            <a:ext cx="7848600" cy="3200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EAM / FireFighter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219200"/>
            <a:ext cx="7772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+mn-lt"/>
            </a:endParaRPr>
          </a:p>
          <a:p>
            <a:endParaRPr lang="en-US" sz="3200" dirty="0" smtClean="0">
              <a:latin typeface="+mn-lt"/>
            </a:endParaRPr>
          </a:p>
          <a:p>
            <a:endParaRPr lang="en-US" sz="3200" dirty="0" smtClean="0">
              <a:latin typeface="+mn-lt"/>
            </a:endParaRPr>
          </a:p>
          <a:p>
            <a:r>
              <a:rPr lang="en-US" sz="3200" dirty="0" smtClean="0">
                <a:latin typeface="+mn-lt"/>
              </a:rPr>
              <a:t>			</a:t>
            </a:r>
            <a:r>
              <a:rPr lang="en-US" sz="4400" dirty="0" smtClean="0">
                <a:latin typeface="+mn-lt"/>
              </a:rPr>
              <a:t>	Any Questions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Documentation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219200"/>
            <a:ext cx="777240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Training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Role Owner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Flowcharts (5) with supporting overview and detailed step-by-step descriptions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GRC Report Job Aids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Terminology used in the GRC System and for SAP Access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All GRC users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SOD Analysis Steps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Change request form(FireFighter ID, Mitigation Controls), Role Change / User provisioning checklist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Business events triggering an SAP access change requirement</a:t>
            </a:r>
          </a:p>
          <a:p>
            <a:pPr marL="452438" indent="-566738">
              <a:buSzPct val="60000"/>
            </a:pPr>
            <a:r>
              <a:rPr lang="en-US" sz="2800" dirty="0" smtClean="0">
                <a:latin typeface="+mn-lt"/>
              </a:rPr>
              <a:t>Additional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FireFighter procedures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-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		GRC Processes 					Role Owner</a:t>
            </a:r>
          </a:p>
          <a:p>
            <a:r>
              <a:rPr lang="en-US" sz="3200" dirty="0" smtClean="0">
                <a:latin typeface="+mn-lt"/>
              </a:rPr>
              <a:t>												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BREAK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BRIEF  5 MINUTE BREAK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-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		GRC Processes 					Role Owner</a:t>
            </a:r>
          </a:p>
          <a:p>
            <a:r>
              <a:rPr lang="en-US" sz="3200" dirty="0" smtClean="0">
                <a:latin typeface="+mn-lt"/>
              </a:rPr>
              <a:t>												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“Roles”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2438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dirty="0" smtClean="0">
                <a:latin typeface="+mn-lt"/>
                <a:cs typeface="+mn-cs"/>
              </a:rPr>
              <a:t>Key Concept :  use of “Composite” Roles for a job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Reduces the provisioning workload and risk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 Composite Role contains several “Single” roles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Job specific or job specific combinations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the VPF business area 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VPF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MIT employees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MIT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MIT Roles Database still used for some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1	New or Amended Roles			</a:t>
            </a:r>
            <a:r>
              <a:rPr lang="en-US" sz="28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Propose new roles or amendments to current roles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in review of new risks for new/amended roles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Approve role design/redesign and Production update after testing and access risk analysis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Closure of task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 Events triggering role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Role Owner </a:t>
            </a:r>
            <a:r>
              <a:rPr lang="en-US" dirty="0" smtClean="0">
                <a:ea typeface="ＭＳ Ｐゴシック" pitchFamily="34" charset="-128"/>
              </a:rPr>
              <a:t>Role </a:t>
            </a:r>
            <a:r>
              <a:rPr lang="en-US" smtClean="0">
                <a:ea typeface="ＭＳ Ｐゴシック" pitchFamily="34" charset="-128"/>
              </a:rPr>
              <a:t>– Detail 2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2	Mitigation Analysis/Design</a:t>
            </a:r>
            <a:r>
              <a:rPr lang="en-US" sz="2800" dirty="0" smtClean="0">
                <a:latin typeface="+mn-lt"/>
                <a:cs typeface="+mn-cs"/>
              </a:rPr>
              <a:t>	 	</a:t>
            </a:r>
            <a:r>
              <a:rPr lang="en-US" sz="2800" dirty="0" smtClean="0">
                <a:latin typeface="+mn-lt"/>
              </a:rPr>
              <a:t>Medium</a:t>
            </a:r>
            <a:endParaRPr lang="en-US" sz="28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Contribute advice to Mitigation Analysis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Recommend final Mitigation strategy to Risk Owner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Implement any new manual Mitigation controls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Manage execution of Mitigation controls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SOD Analysis Steps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and GRC Project Highlights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01738"/>
            <a:ext cx="8077200" cy="4741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SOD Project Achievements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Eliminated or Mitigated access issues in VPF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Implemented a job-related “Role” based framework for provisioning user access</a:t>
            </a:r>
          </a:p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GRC Project Achievements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VPF and IS&amp;T are using the Emergency Access (FireFighter) feature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Using Access Risk Analysis reports for SOD and Critical access reviews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MIT-specific “Mitigation Controls” assigned to Users, where access risks cannot be removed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>
              <a:buClrTx/>
              <a:buSzPct val="60000"/>
              <a:buFont typeface="Wingdings" pitchFamily="2" charset="2"/>
              <a:buChar char="²"/>
            </a:pPr>
            <a:endParaRPr lang="en-US" b="0" dirty="0" smtClean="0">
              <a:ea typeface="ＭＳ Ｐゴシック" pitchFamily="34" charset="-128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3	New User / Role Provisioning</a:t>
            </a:r>
            <a:r>
              <a:rPr lang="en-US" sz="2800" dirty="0" smtClean="0">
                <a:latin typeface="+mn-lt"/>
                <a:cs typeface="+mn-cs"/>
              </a:rPr>
              <a:t>	 </a:t>
            </a:r>
            <a:r>
              <a:rPr lang="en-US" sz="2800" dirty="0" smtClean="0">
                <a:latin typeface="+mn-lt"/>
              </a:rPr>
              <a:t>Medium</a:t>
            </a:r>
            <a:endParaRPr lang="en-US" sz="28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Key Concept :  use of Composite Roles for a job 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Reduces the provisioning workload and risk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i="1" dirty="0" smtClean="0"/>
              <a:t>All the work is now in the Role maintenance process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Role Owner has the responsibility for change requests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Proposed Mitigation Control assignment to User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</a:rPr>
              <a:t>Role Owner / VPF BA prepare documentation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</a:rPr>
              <a:t>GRC is updated by IS&amp;T GRC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4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4	FireFighter Maintenance/Use</a:t>
            </a:r>
            <a:r>
              <a:rPr lang="en-US" sz="2800" dirty="0" smtClean="0">
                <a:latin typeface="+mn-lt"/>
                <a:cs typeface="+mn-cs"/>
              </a:rPr>
              <a:t>	 </a:t>
            </a:r>
            <a:r>
              <a:rPr lang="en-US" sz="2800" dirty="0" smtClean="0">
                <a:latin typeface="+mn-lt"/>
              </a:rPr>
              <a:t>Medium</a:t>
            </a:r>
            <a:endParaRPr lang="en-US" sz="28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 If Role Owner can also be FireFighter ID owner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i="1" dirty="0" smtClean="0"/>
              <a:t>Approve Assignment of MIT Users to FFIDs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5	Periodic Compliance reviews</a:t>
            </a:r>
            <a:r>
              <a:rPr lang="en-US" sz="2800" dirty="0" smtClean="0">
                <a:latin typeface="+mn-lt"/>
                <a:cs typeface="+mn-cs"/>
              </a:rPr>
              <a:t>	   </a:t>
            </a:r>
            <a:r>
              <a:rPr lang="en-US" sz="2800" dirty="0" smtClean="0">
                <a:latin typeface="+mn-lt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Review results of periodic Compliance reviews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Where unexpected Access Risks are reported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If Mitigation Control reports have unusual activity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Risk Owner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Recertification of Mitigation Control assignment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Risk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Risk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Any questions or comments ?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GRC </a:t>
            </a:r>
            <a:r>
              <a:rPr lang="en-US" dirty="0">
                <a:ea typeface="ＭＳ Ｐゴシック" pitchFamily="34" charset="-128"/>
              </a:rPr>
              <a:t>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909638" lvl="1" indent="-566738" algn="ctr">
              <a:spcBef>
                <a:spcPts val="600"/>
              </a:spcBef>
              <a:buSzPct val="60000"/>
            </a:pPr>
            <a:r>
              <a:rPr lang="en-US" sz="4000" dirty="0" smtClean="0">
                <a:latin typeface="+mn-lt"/>
                <a:cs typeface="+mn-cs"/>
              </a:rPr>
              <a:t>GRC Reporting for Risk Owners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0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pitchFamily="34" charset="-128"/>
              </a:rPr>
              <a:t>Goals for Today’s GRC 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Understand how GRC Reporting ties into your role as Risk Owners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Help you get comfortable with the GRC Reporting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</a:rPr>
              <a:t>Introduce you to tools that are </a:t>
            </a:r>
            <a:r>
              <a:rPr lang="en-US" sz="2000" dirty="0" smtClean="0">
                <a:latin typeface="+mn-lt"/>
              </a:rPr>
              <a:t>available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Have a working session to get familiar with using GRC Reports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0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Reports for Risk Owners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SAP defines Risk Owners as</a:t>
            </a:r>
            <a:r>
              <a:rPr lang="en-US" sz="2800" dirty="0">
                <a:latin typeface="+mn-lt"/>
              </a:rPr>
              <a:t>: </a:t>
            </a:r>
            <a:endParaRPr lang="en-US" sz="2800" dirty="0" smtClean="0">
              <a:latin typeface="+mn-lt"/>
            </a:endParaRPr>
          </a:p>
          <a:p>
            <a:pPr algn="ctr"/>
            <a:r>
              <a:rPr lang="en-US" sz="2800" i="1" dirty="0" smtClean="0">
                <a:latin typeface="+mn-lt"/>
              </a:rPr>
              <a:t>“The </a:t>
            </a:r>
            <a:r>
              <a:rPr lang="en-US" sz="2800" i="1" dirty="0">
                <a:latin typeface="+mn-lt"/>
              </a:rPr>
              <a:t>individual employee or employees </a:t>
            </a:r>
            <a:endParaRPr lang="en-US" sz="2800" i="1" dirty="0" smtClean="0">
              <a:latin typeface="+mn-lt"/>
            </a:endParaRPr>
          </a:p>
          <a:p>
            <a:pPr algn="ctr"/>
            <a:r>
              <a:rPr lang="en-US" sz="2800" i="1" dirty="0" smtClean="0">
                <a:latin typeface="+mn-lt"/>
              </a:rPr>
              <a:t>who </a:t>
            </a:r>
            <a:r>
              <a:rPr lang="en-US" sz="2800" i="1" dirty="0">
                <a:latin typeface="+mn-lt"/>
              </a:rPr>
              <a:t>have oversight </a:t>
            </a:r>
            <a:r>
              <a:rPr lang="en-US" sz="2800" i="1" dirty="0" smtClean="0">
                <a:latin typeface="+mn-lt"/>
              </a:rPr>
              <a:t>responsibility”</a:t>
            </a:r>
          </a:p>
          <a:p>
            <a:pPr algn="ctr"/>
            <a:endParaRPr lang="en-US" sz="2800" i="1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Risk Owners will use GRC Reports to carry out responsibilities as part of the following GRC processes: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  <a:cs typeface="+mn-cs"/>
              </a:rPr>
              <a:t>Process 5: Periodic Compliance </a:t>
            </a:r>
            <a:r>
              <a:rPr lang="en-US" sz="2000" dirty="0" smtClean="0">
                <a:latin typeface="+mn-lt"/>
                <a:cs typeface="+mn-cs"/>
              </a:rPr>
              <a:t>Reviews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  <a:cs typeface="+mn-cs"/>
              </a:rPr>
              <a:t>Status Monitoring (Q10)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3063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Reports for Risk Owners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What is the current risk exposure at MIT VPF?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01 Risk Violations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Can be run for Users, Roles or Profiles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Does not show what is mitigated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Shows risk counts by Business </a:t>
            </a:r>
            <a:r>
              <a:rPr lang="en-US" sz="2000" dirty="0">
                <a:latin typeface="+mn-lt"/>
              </a:rPr>
              <a:t>P</a:t>
            </a:r>
            <a:r>
              <a:rPr lang="en-US" sz="2000" dirty="0" smtClean="0">
                <a:latin typeface="+mn-lt"/>
              </a:rPr>
              <a:t>rocesses</a:t>
            </a:r>
            <a:endParaRPr lang="en-US" sz="20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02 User Analysis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Can only be run for Users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Shows if risks are mitigated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Shows risk counts by Critical Actions, Roles and Profiles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Is MIT VPF increasing/decreasing risk exposure?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03 Violations Comparisons</a:t>
            </a:r>
            <a:endParaRPr lang="en-US" sz="2000" b="1" dirty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Can be run for Users, Roles or </a:t>
            </a:r>
            <a:r>
              <a:rPr lang="en-US" sz="2000" dirty="0" smtClean="0">
                <a:latin typeface="+mn-lt"/>
              </a:rPr>
              <a:t>Profiles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7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a typeface="ＭＳ Ｐゴシック" pitchFamily="34" charset="-128"/>
              </a:rPr>
              <a:t>GRC Reports: </a:t>
            </a:r>
            <a:r>
              <a:rPr lang="en-US" dirty="0" smtClean="0">
                <a:ea typeface="ＭＳ Ｐゴシック" pitchFamily="34" charset="-128"/>
              </a:rPr>
              <a:t>Job Aids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Detailed procedure documents outlining how to execute each report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Action for each step</a:t>
            </a:r>
            <a:endParaRPr lang="en-US" sz="20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Screenshot</a:t>
            </a: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Numbered to align with the report number assigned to each report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Outline page gives info on report use and different usage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Include steps for different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  <a:cs typeface="+mn-cs"/>
              </a:rPr>
              <a:t>Step numbering diverges for each of the scenarios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71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Working Session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algn="ctr"/>
            <a:r>
              <a:rPr lang="en-US" sz="2800" dirty="0" smtClean="0">
                <a:latin typeface="+mn-lt"/>
              </a:rPr>
              <a:t>Follow the GRC report Job Aids for:</a:t>
            </a:r>
          </a:p>
          <a:p>
            <a:pPr algn="ctr"/>
            <a:endParaRPr lang="en-US" sz="2800" dirty="0">
              <a:latin typeface="+mn-lt"/>
            </a:endParaRPr>
          </a:p>
          <a:p>
            <a:pPr lvl="4"/>
            <a:r>
              <a:rPr lang="en-US" sz="2800" dirty="0" smtClean="0">
                <a:latin typeface="+mn-lt"/>
              </a:rPr>
              <a:t>01 		Risk Violations</a:t>
            </a:r>
          </a:p>
          <a:p>
            <a:pPr lvl="4"/>
            <a:r>
              <a:rPr lang="en-US" sz="2800" dirty="0" smtClean="0">
                <a:latin typeface="+mn-lt"/>
              </a:rPr>
              <a:t>02 		User Analysis</a:t>
            </a:r>
          </a:p>
          <a:p>
            <a:pPr lvl="4"/>
            <a:r>
              <a:rPr lang="en-US" sz="2800" dirty="0" smtClean="0">
                <a:latin typeface="+mn-lt"/>
              </a:rPr>
              <a:t>03 		Violations Comparisons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9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and GRC Project Impact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57200" y="1189038"/>
            <a:ext cx="8229600" cy="4830762"/>
          </a:xfrm>
          <a:prstGeom prst="rect">
            <a:avLst/>
          </a:prstGeom>
        </p:spPr>
        <p:txBody>
          <a:bodyPr/>
          <a:lstStyle/>
          <a:p>
            <a:pPr marL="344488" lvl="1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endParaRPr lang="en-US" sz="2400" dirty="0" smtClean="0">
              <a:ea typeface="ＭＳ Ｐゴシック" pitchFamily="-65" charset="-128"/>
            </a:endParaRPr>
          </a:p>
          <a:p>
            <a:pPr marL="5667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  <a:defRPr/>
            </a:pPr>
            <a:r>
              <a:rPr lang="en-US" sz="3200" dirty="0" smtClean="0">
                <a:latin typeface="+mn-lt"/>
                <a:cs typeface="ＭＳ Ｐゴシック" pitchFamily="-65" charset="-128"/>
              </a:rPr>
              <a:t>Business management responsibilities</a:t>
            </a:r>
          </a:p>
          <a:p>
            <a:pPr marL="5667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  <a:defRPr/>
            </a:pPr>
            <a:endParaRPr lang="en-US" sz="800" b="1" dirty="0" smtClean="0">
              <a:latin typeface="+mn-lt"/>
              <a:cs typeface="ＭＳ Ｐゴシック" pitchFamily="-65" charset="-128"/>
            </a:endParaRP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Risk Owners –  risk and mitigation control approvals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Role Owners – access role design and assignments </a:t>
            </a:r>
          </a:p>
          <a:p>
            <a:pPr marL="1716088" lvl="4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+mn-cs"/>
              </a:rPr>
              <a:t>Supported by BAs and BSAs</a:t>
            </a:r>
          </a:p>
          <a:p>
            <a:pPr marL="566738" lvl="1" indent="-566738">
              <a:spcBef>
                <a:spcPts val="600"/>
              </a:spcBef>
              <a:buClr>
                <a:srgbClr val="595959"/>
              </a:buClr>
              <a:buSzPct val="60000"/>
              <a:buFont typeface="Wingdings" pitchFamily="2" charset="2"/>
              <a:buChar char="²"/>
              <a:defRPr/>
            </a:pPr>
            <a:r>
              <a:rPr lang="en-US" sz="3200" dirty="0" smtClean="0">
                <a:latin typeface="+mn-lt"/>
                <a:cs typeface="ＭＳ Ｐゴシック" pitchFamily="-65" charset="-128"/>
              </a:rPr>
              <a:t>Periodic procedures for validating </a:t>
            </a:r>
          </a:p>
          <a:p>
            <a:pPr marL="566738" lvl="1" indent="-566738">
              <a:spcBef>
                <a:spcPts val="600"/>
              </a:spcBef>
              <a:buClr>
                <a:srgbClr val="595959"/>
              </a:buClr>
              <a:buSzPct val="60000"/>
              <a:buFont typeface="Wingdings" pitchFamily="2" charset="2"/>
              <a:buChar char="²"/>
              <a:defRPr/>
            </a:pPr>
            <a:endParaRPr lang="en-US" sz="800" b="1" dirty="0" smtClean="0">
              <a:latin typeface="+mn-lt"/>
              <a:cs typeface="ＭＳ Ｐゴシック" pitchFamily="-65" charset="-128"/>
            </a:endParaRP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SAP 	 User Access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GRC  FireFighter assignments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GRC	 Mitigation Controls and user assignments </a:t>
            </a:r>
          </a:p>
          <a:p>
            <a:pPr marL="344488" lvl="1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Questions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algn="ctr"/>
            <a:endParaRPr lang="en-US" sz="2800" dirty="0" smtClean="0">
              <a:latin typeface="+mn-lt"/>
            </a:endParaRPr>
          </a:p>
          <a:p>
            <a:pPr algn="ctr"/>
            <a:endParaRPr lang="en-US" sz="2800" dirty="0" smtClean="0">
              <a:latin typeface="+mn-lt"/>
            </a:endParaRPr>
          </a:p>
          <a:p>
            <a:pPr algn="ctr"/>
            <a:r>
              <a:rPr lang="en-US" sz="4800" dirty="0" smtClean="0">
                <a:latin typeface="+mn-lt"/>
              </a:rPr>
              <a:t>?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9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9900" y="1090613"/>
            <a:ext cx="8305800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 sz="2800" dirty="0">
              <a:latin typeface="+mj-lt"/>
              <a:cs typeface="+mn-cs"/>
            </a:endParaRPr>
          </a:p>
          <a:p>
            <a:pPr marL="742950" indent="-285750">
              <a:buSzPct val="60000"/>
              <a:buFont typeface="Wingdings" charset="2"/>
              <a:buChar char="²"/>
              <a:defRPr/>
            </a:pPr>
            <a:endParaRPr lang="en-US" dirty="0">
              <a:solidFill>
                <a:srgbClr val="000000"/>
              </a:solidFill>
              <a:latin typeface="+mj-lt"/>
              <a:cs typeface="+mn-cs"/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 bwMode="auto"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SOD/GRC Project Overall Status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00400" y="1158875"/>
          <a:ext cx="2536190" cy="137160"/>
        </p:xfrm>
        <a:graphic>
          <a:graphicData uri="http://schemas.openxmlformats.org/drawingml/2006/table">
            <a:tbl>
              <a:tblPr/>
              <a:tblGrid>
                <a:gridCol w="1757045"/>
                <a:gridCol w="77914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Overall Project Status: 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800" b="1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On Target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01" name="Object 3"/>
          <p:cNvGraphicFramePr>
            <a:graphicFrameLocks noChangeAspect="1"/>
          </p:cNvGraphicFramePr>
          <p:nvPr/>
        </p:nvGraphicFramePr>
        <p:xfrm>
          <a:off x="304800" y="1419225"/>
          <a:ext cx="8315325" cy="4057650"/>
        </p:xfrm>
        <a:graphic>
          <a:graphicData uri="http://schemas.openxmlformats.org/presentationml/2006/ole">
            <p:oleObj spid="_x0000_s12301" name="Document" r:id="rId3" imgW="6938269" imgH="3382088" progId="Word.Document.12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l="21667" t="76859" r="46667" b="9712"/>
          <a:stretch>
            <a:fillRect/>
          </a:stretch>
        </p:blipFill>
        <p:spPr bwMode="auto">
          <a:xfrm>
            <a:off x="5486400" y="54864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533400" y="2765425"/>
            <a:ext cx="8229600" cy="862013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System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6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GRC Suite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0150" y="1295400"/>
            <a:ext cx="67437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Access Control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1295400"/>
            <a:ext cx="8610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 smtClean="0">
                <a:ea typeface="ＭＳ Ｐゴシック" pitchFamily="34" charset="-128"/>
              </a:rPr>
              <a:t>SAP Automated Solution: Access Control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30313"/>
            <a:ext cx="7572375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PF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VPF PPT Template</Template>
  <TotalTime>4257</TotalTime>
  <Words>967</Words>
  <Application>Microsoft Office PowerPoint</Application>
  <PresentationFormat>On-screen Show (4:3)</PresentationFormat>
  <Paragraphs>255</Paragraphs>
  <Slides>40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VPF PPT Template</vt:lpstr>
      <vt:lpstr>Document</vt:lpstr>
      <vt:lpstr>GRC Training  for Role Owners June 4, 2013 </vt:lpstr>
      <vt:lpstr>GRC Training Agenda</vt:lpstr>
      <vt:lpstr>SOD and GRC Project Highlights</vt:lpstr>
      <vt:lpstr>SOD and GRC Project Impact</vt:lpstr>
      <vt:lpstr>SOD/GRC Project Overall Status </vt:lpstr>
      <vt:lpstr>GRC System Overview</vt:lpstr>
      <vt:lpstr>SAP GRC Suite</vt:lpstr>
      <vt:lpstr>SAP Access Control</vt:lpstr>
      <vt:lpstr>SAP Automated Solution: Access Control</vt:lpstr>
      <vt:lpstr>Access Control Analysis</vt:lpstr>
      <vt:lpstr>Emergency Access Management</vt:lpstr>
      <vt:lpstr>Emergency Access Management</vt:lpstr>
      <vt:lpstr>Emergency Access Management</vt:lpstr>
      <vt:lpstr>EAM Roles and Responsibilities</vt:lpstr>
      <vt:lpstr>Notification to Firefighter ID Controller </vt:lpstr>
      <vt:lpstr>Firefighter session log approval request </vt:lpstr>
      <vt:lpstr>Firefighter ID Controller reviews log</vt:lpstr>
      <vt:lpstr>Firefighter Logs and Reports</vt:lpstr>
      <vt:lpstr>Controller requests more information</vt:lpstr>
      <vt:lpstr>FireFighter Log review - 2 Controllers</vt:lpstr>
      <vt:lpstr>FireFighter Log access - 2 Controllers</vt:lpstr>
      <vt:lpstr>EAM / FireFighter</vt:lpstr>
      <vt:lpstr>GRC Documentation Overview</vt:lpstr>
      <vt:lpstr>Role Owner Role - Overview</vt:lpstr>
      <vt:lpstr>BREAK 1</vt:lpstr>
      <vt:lpstr>Role Owner Role - Overview</vt:lpstr>
      <vt:lpstr>Role Owner Role – “Roles”</vt:lpstr>
      <vt:lpstr>Role Owner Role – Detail 1</vt:lpstr>
      <vt:lpstr>Role Owner Role – Detail 2</vt:lpstr>
      <vt:lpstr>Role Owner Role – Detail 3</vt:lpstr>
      <vt:lpstr>Role Owner Role – Detail 4 </vt:lpstr>
      <vt:lpstr>Role Owner Role – Detail 5</vt:lpstr>
      <vt:lpstr>Risk Owner Role – Detail</vt:lpstr>
      <vt:lpstr>GRC Reports Session</vt:lpstr>
      <vt:lpstr>Goals for Today’s GRC Reports Session</vt:lpstr>
      <vt:lpstr>GRC Reports for Risk Owners</vt:lpstr>
      <vt:lpstr>GRC Reports for Risk Owners</vt:lpstr>
      <vt:lpstr>GRC Reports: Job Aids</vt:lpstr>
      <vt:lpstr>Working Session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VPF Segregation of Duties/Roles Definition</dc:title>
  <dc:creator>Tricia Sullivan-Mullen</dc:creator>
  <cp:lastModifiedBy>Administrator</cp:lastModifiedBy>
  <cp:revision>376</cp:revision>
  <cp:lastPrinted>2013-05-22T11:37:47Z</cp:lastPrinted>
  <dcterms:created xsi:type="dcterms:W3CDTF">2012-04-09T16:19:32Z</dcterms:created>
  <dcterms:modified xsi:type="dcterms:W3CDTF">2013-06-04T15:49:28Z</dcterms:modified>
</cp:coreProperties>
</file>