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371" r:id="rId4"/>
    <p:sldId id="293" r:id="rId5"/>
    <p:sldId id="321" r:id="rId6"/>
    <p:sldId id="306" r:id="rId7"/>
    <p:sldId id="338" r:id="rId8"/>
    <p:sldId id="304" r:id="rId9"/>
    <p:sldId id="342" r:id="rId10"/>
    <p:sldId id="344" r:id="rId11"/>
    <p:sldId id="345" r:id="rId12"/>
    <p:sldId id="348" r:id="rId13"/>
    <p:sldId id="364" r:id="rId14"/>
    <p:sldId id="365" r:id="rId15"/>
    <p:sldId id="366" r:id="rId16"/>
    <p:sldId id="367" r:id="rId17"/>
    <p:sldId id="368" r:id="rId18"/>
    <p:sldId id="370" r:id="rId19"/>
    <p:sldId id="369" r:id="rId20"/>
    <p:sldId id="347" r:id="rId21"/>
    <p:sldId id="372" r:id="rId22"/>
    <p:sldId id="374" r:id="rId23"/>
    <p:sldId id="373" r:id="rId24"/>
    <p:sldId id="399" r:id="rId25"/>
    <p:sldId id="377" r:id="rId26"/>
    <p:sldId id="378" r:id="rId27"/>
    <p:sldId id="379" r:id="rId28"/>
    <p:sldId id="380" r:id="rId29"/>
    <p:sldId id="401" r:id="rId30"/>
    <p:sldId id="381" r:id="rId31"/>
    <p:sldId id="394" r:id="rId32"/>
    <p:sldId id="400" r:id="rId33"/>
    <p:sldId id="395" r:id="rId34"/>
    <p:sldId id="396" r:id="rId35"/>
    <p:sldId id="397" r:id="rId36"/>
    <p:sldId id="398" r:id="rId37"/>
    <p:sldId id="393" r:id="rId38"/>
  </p:sldIdLst>
  <p:sldSz cx="9144000" cy="6858000" type="screen4x3"/>
  <p:notesSz cx="7023100" cy="93091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B20838"/>
    <a:srgbClr val="66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501" autoAdjust="0"/>
    <p:restoredTop sz="99881" autoAdjust="0"/>
  </p:normalViewPr>
  <p:slideViewPr>
    <p:cSldViewPr snapToObjects="1">
      <p:cViewPr>
        <p:scale>
          <a:sx n="100" d="100"/>
          <a:sy n="100" d="100"/>
        </p:scale>
        <p:origin x="-166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8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-3012" y="-114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78041E1-32B7-4D8A-BC7E-B18EE8C7F148}" type="datetimeFigureOut">
              <a:rPr lang="en-US"/>
              <a:pPr>
                <a:defRPr/>
              </a:pPr>
              <a:t>6/3/2013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4E656F3-2729-4880-A06F-2ADC7849E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F1FC44-3461-4F13-BE83-B71CFB3A8156}" type="datetimeFigureOut">
              <a:rPr lang="en-US"/>
              <a:pPr>
                <a:defRPr/>
              </a:pPr>
              <a:t>6/3/2013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E6BB607-1043-4B3F-BB07-DBBE26B365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7262A-B953-4D78-84D9-C46EEC4478D3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Exec Sponsors: reflect collaborative effort between VPF, IS&amp;T and Audit</a:t>
            </a:r>
          </a:p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Business Role Owners: key stakeholders on business side, primary role in design of new roles</a:t>
            </a:r>
          </a:p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Core Team: involved in implementation of all 14 subprojects</a:t>
            </a:r>
          </a:p>
          <a:p>
            <a:pPr marL="228600" indent="-228600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BAs/BSAs- involved in their areas of expertise only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0AFDEB-4373-4FA9-B87A-2EF301DC6907}" type="slidenum">
              <a:rPr lang="en-US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 rot="20065449">
            <a:off x="146611" y="3137892"/>
            <a:ext cx="87179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ln w="1270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     </a:t>
            </a:r>
            <a:endParaRPr lang="en-US" sz="5400" b="1" dirty="0">
              <a:ln w="12700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20663" y="533400"/>
            <a:ext cx="8702675" cy="0"/>
          </a:xfrm>
          <a:prstGeom prst="line">
            <a:avLst/>
          </a:prstGeom>
          <a:ln w="12700">
            <a:solidFill>
              <a:schemeClr val="tx1"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76" y="0"/>
            <a:ext cx="8792736" cy="411162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12" y="1139771"/>
            <a:ext cx="8792736" cy="4754563"/>
          </a:xfrm>
          <a:prstGeom prst="rect">
            <a:avLst/>
          </a:prstGeom>
        </p:spPr>
        <p:txBody>
          <a:bodyPr/>
          <a:lstStyle>
            <a:lvl1pPr marL="274320" indent="-274320">
              <a:buSzPct val="80000"/>
              <a:buFont typeface="Wingdings" charset="2"/>
              <a:buChar char="§"/>
              <a:defRPr sz="2600"/>
            </a:lvl1pPr>
            <a:lvl2pPr marL="731520" indent="-274320">
              <a:buSzPct val="80000"/>
              <a:defRPr sz="2000"/>
            </a:lvl2pPr>
            <a:lvl3pPr marL="1188720" indent="-274320">
              <a:buSzPct val="80000"/>
              <a:buFont typeface="Wingdings" charset="2"/>
              <a:buChar char="§"/>
              <a:defRPr sz="1600"/>
            </a:lvl3pPr>
            <a:lvl4pPr indent="-274320">
              <a:buSzPct val="80000"/>
              <a:defRPr sz="1200"/>
            </a:lvl4pPr>
            <a:lvl5pPr indent="-27432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36912" y="502420"/>
            <a:ext cx="3610749" cy="60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4"/>
          </p:nvPr>
        </p:nvSpPr>
        <p:spPr>
          <a:xfrm>
            <a:off x="285115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5FEEC73-5D65-4055-99A3-2BFCC9CCC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27" name="Picture 6" descr="MIT-VPF-Footer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4800" y="6307138"/>
            <a:ext cx="403860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457200" y="6202363"/>
            <a:ext cx="8278813" cy="1587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7" descr="VPF-footer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759700" y="6234113"/>
            <a:ext cx="10033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 rot="5400000" flipH="1" flipV="1">
            <a:off x="7389019" y="6538119"/>
            <a:ext cx="463550" cy="1588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b="1" kern="1200">
          <a:solidFill>
            <a:srgbClr val="B20838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fontAlgn="base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ctrTitle"/>
          </p:nvPr>
        </p:nvSpPr>
        <p:spPr bwMode="auto">
          <a:xfrm>
            <a:off x="685800" y="990600"/>
            <a:ext cx="7772400" cy="3276600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ea typeface="ＭＳ Ｐゴシック" pitchFamily="34" charset="-128"/>
              </a:rPr>
              <a:t>GRC Training 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for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Risk Owners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June 3, 2013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9900" y="1090613"/>
            <a:ext cx="8305800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sz="2800" dirty="0">
              <a:latin typeface="+mj-lt"/>
              <a:cs typeface="+mn-cs"/>
            </a:endParaRPr>
          </a:p>
          <a:p>
            <a:pPr marL="742950" indent="-285750">
              <a:buSzPct val="60000"/>
              <a:buFont typeface="Wingdings" charset="2"/>
              <a:buChar char="²"/>
              <a:defRPr/>
            </a:pPr>
            <a:endParaRPr lang="en-US" dirty="0">
              <a:solidFill>
                <a:srgbClr val="000000"/>
              </a:solidFill>
              <a:latin typeface="+mj-lt"/>
              <a:cs typeface="+mn-cs"/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 bwMode="auto"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SOD/GRC Project Overall Status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00400" y="1158875"/>
          <a:ext cx="2536190" cy="137160"/>
        </p:xfrm>
        <a:graphic>
          <a:graphicData uri="http://schemas.openxmlformats.org/drawingml/2006/table">
            <a:tbl>
              <a:tblPr/>
              <a:tblGrid>
                <a:gridCol w="1757045"/>
                <a:gridCol w="7791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Overall Project Status: 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800" b="1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On Target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1" name="Object 3"/>
          <p:cNvGraphicFramePr>
            <a:graphicFrameLocks noChangeAspect="1"/>
          </p:cNvGraphicFramePr>
          <p:nvPr/>
        </p:nvGraphicFramePr>
        <p:xfrm>
          <a:off x="304800" y="1419225"/>
          <a:ext cx="8315325" cy="4057650"/>
        </p:xfrm>
        <a:graphic>
          <a:graphicData uri="http://schemas.openxmlformats.org/presentationml/2006/ole">
            <p:oleObj spid="_x0000_s12301" name="Document" r:id="rId3" imgW="6938269" imgH="3382088" progId="Word.Document.12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990600" y="5341938"/>
            <a:ext cx="7467600" cy="446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latin typeface="Arial" pitchFamily="34" charset="0"/>
                <a:cs typeface="+mn-cs"/>
              </a:rPr>
              <a:t>Notes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By 5/9/2013 all but Laurie Farinella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600" dirty="0" smtClean="0">
                <a:ea typeface="ＭＳ Ｐゴシック" pitchFamily="34" charset="-128"/>
              </a:rPr>
              <a:t>SOD/GRC Project Progress to Completion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3038"/>
            <a:ext cx="91440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533400" y="2765425"/>
            <a:ext cx="8229600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System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GRC Suite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295400"/>
            <a:ext cx="67437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Access Control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12954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 smtClean="0">
                <a:ea typeface="ＭＳ Ｐゴシック" pitchFamily="34" charset="-128"/>
              </a:rPr>
              <a:t>SAP Automated Solution: Access Control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30313"/>
            <a:ext cx="7572375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Access Control Analysis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219200"/>
            <a:ext cx="7875588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798195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600200"/>
            <a:ext cx="83042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95400"/>
            <a:ext cx="76962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Agenda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1534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3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Training Session Agenda							</a:t>
            </a:r>
            <a:r>
              <a:rPr lang="en-US" sz="2400" b="0" dirty="0" err="1" smtClean="0">
                <a:ea typeface="ＭＳ Ｐゴシック" pitchFamily="34" charset="-128"/>
              </a:rPr>
              <a:t>Mins</a:t>
            </a:r>
            <a:endParaRPr lang="en-US" sz="2400" b="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Overview											</a:t>
            </a:r>
            <a:r>
              <a:rPr lang="en-US" sz="2400" b="0" dirty="0" smtClean="0">
                <a:ea typeface="ＭＳ Ｐゴシック" pitchFamily="34" charset="-128"/>
              </a:rPr>
              <a:t>30</a:t>
            </a: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b="0" dirty="0" smtClean="0">
                <a:ea typeface="ＭＳ Ｐゴシック" pitchFamily="34" charset="-128"/>
              </a:rPr>
              <a:t>SOD Project</a:t>
            </a: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b="0" dirty="0" smtClean="0">
                <a:ea typeface="ＭＳ Ｐゴシック" pitchFamily="34" charset="-128"/>
              </a:rPr>
              <a:t>GRC System</a:t>
            </a:r>
          </a:p>
          <a:p>
            <a:pPr marL="1366838" lvl="2" indent="-566738">
              <a:spcBef>
                <a:spcPts val="300"/>
              </a:spcBef>
              <a:buClrTx/>
            </a:pPr>
            <a:r>
              <a:rPr lang="en-US" sz="2000" dirty="0" smtClean="0">
                <a:ea typeface="ＭＳ Ｐゴシック" pitchFamily="34" charset="-128"/>
              </a:rPr>
              <a:t>Risk Owner Role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i="1" dirty="0" smtClean="0">
                <a:ea typeface="ＭＳ Ｐゴシック" pitchFamily="34" charset="-128"/>
              </a:rPr>
              <a:t>												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Training Materials and GRC Documentation	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Risk Owner Role in detail					 		</a:t>
            </a:r>
            <a:r>
              <a:rPr lang="en-US" sz="2400" dirty="0" smtClean="0">
                <a:ea typeface="ＭＳ Ｐゴシック" pitchFamily="34" charset="-128"/>
              </a:rPr>
              <a:t>45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Reports demos / hands on 				</a:t>
            </a:r>
            <a:r>
              <a:rPr lang="en-US" sz="2400" dirty="0" smtClean="0">
                <a:ea typeface="ＭＳ Ｐゴシック" pitchFamily="34" charset="-128"/>
              </a:rPr>
              <a:t>20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Training Session Overview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1447800"/>
          <a:ext cx="6934201" cy="4190998"/>
        </p:xfrm>
        <a:graphic>
          <a:graphicData uri="http://schemas.openxmlformats.org/drawingml/2006/table">
            <a:tbl>
              <a:tblPr/>
              <a:tblGrid>
                <a:gridCol w="1736425"/>
                <a:gridCol w="1502602"/>
                <a:gridCol w="2345899"/>
                <a:gridCol w="1349275"/>
              </a:tblGrid>
              <a:tr h="50726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Role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Attendee Count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Training Sessions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Duration Estimate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36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 23, Little Cayman, 9-4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hrs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Risk Owners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3, Little Cayman, 1-3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hrs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6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Role Owners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4, 1-4, Gerry's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 9-1, Basil's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Little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Cayman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hrs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2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BSA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 1-5,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Frank's group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 20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9-1,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Siobhan's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W92-206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SOD Coordinator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All Sesions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Several days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VPF Firefighters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3, Little Cayman, 3-4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hr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2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Help Desk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 BSA times</a:t>
                      </a:r>
                    </a:p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W92-206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Documentation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447800"/>
            <a:ext cx="77724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Training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Risk Owner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Flowcharts (5) with detailed step-by-step descriptions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GRC Report Job Aids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Terminology used in the GRC System and for SAP Access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All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Steps for performing an SOD analysis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Associated change request Forms / Checklists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Business events triggering an SAP access change</a:t>
            </a:r>
          </a:p>
          <a:p>
            <a:pPr marL="452438" indent="-566738">
              <a:buSzPct val="60000"/>
            </a:pPr>
            <a:r>
              <a:rPr lang="en-US" sz="2800" dirty="0" smtClean="0">
                <a:latin typeface="+mn-lt"/>
              </a:rPr>
              <a:t>Additional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FireFighter procedures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-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		GRC Processes 					Risk Owner</a:t>
            </a:r>
          </a:p>
          <a:p>
            <a:r>
              <a:rPr lang="en-US" sz="3200" dirty="0" smtClean="0">
                <a:latin typeface="+mn-lt"/>
              </a:rPr>
              <a:t>												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	</a:t>
            </a:r>
            <a:r>
              <a:rPr lang="en-US" sz="2000" dirty="0" smtClean="0">
                <a:latin typeface="+mn-lt"/>
              </a:rPr>
              <a:t>Very Light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</a:t>
            </a:r>
            <a:r>
              <a:rPr lang="en-US" sz="2000" dirty="0" smtClean="0">
                <a:latin typeface="+mn-lt"/>
                <a:cs typeface="+mn-cs"/>
              </a:rPr>
              <a:t>Very 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	</a:t>
            </a:r>
            <a:r>
              <a:rPr lang="en-US" sz="2000" dirty="0" smtClean="0">
                <a:latin typeface="+mn-lt"/>
                <a:cs typeface="+mn-cs"/>
              </a:rPr>
              <a:t>Very 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BRIEF  5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-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		GRC Processes 					Risk Owner</a:t>
            </a:r>
          </a:p>
          <a:p>
            <a:r>
              <a:rPr lang="en-US" sz="3200" dirty="0" smtClean="0">
                <a:latin typeface="+mn-lt"/>
              </a:rPr>
              <a:t>												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	</a:t>
            </a:r>
            <a:r>
              <a:rPr lang="en-US" sz="2000" dirty="0" smtClean="0">
                <a:latin typeface="+mn-lt"/>
                <a:cs typeface="+mn-cs"/>
              </a:rPr>
              <a:t>Very </a:t>
            </a:r>
            <a:r>
              <a:rPr lang="en-US" sz="2000" dirty="0" smtClean="0">
                <a:latin typeface="+mn-lt"/>
              </a:rPr>
              <a:t>Light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</a:t>
            </a:r>
            <a:r>
              <a:rPr lang="en-US" sz="2000" dirty="0" smtClean="0">
                <a:latin typeface="+mn-lt"/>
                <a:cs typeface="+mn-cs"/>
              </a:rPr>
              <a:t>Very 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	</a:t>
            </a:r>
            <a:r>
              <a:rPr lang="en-US" sz="2000" dirty="0" smtClean="0">
                <a:latin typeface="+mn-lt"/>
                <a:cs typeface="+mn-cs"/>
              </a:rPr>
              <a:t>Very Light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1	New or Amended Roles		</a:t>
            </a:r>
            <a:r>
              <a:rPr lang="en-US" sz="2800" dirty="0" smtClean="0">
                <a:latin typeface="+mn-lt"/>
                <a:cs typeface="+mn-cs"/>
              </a:rPr>
              <a:t>Very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Maintain Awareness of new / changed roles</a:t>
            </a:r>
          </a:p>
          <a:p>
            <a:pPr marL="1366838" lvl="2" indent="-566738">
              <a:spcBef>
                <a:spcPts val="600"/>
              </a:spcBef>
              <a:buSzPct val="60000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 Events triggering role changes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2	Mitigation Analysis/Design</a:t>
            </a:r>
            <a:r>
              <a:rPr lang="en-US" sz="2800" dirty="0" smtClean="0">
                <a:latin typeface="+mn-lt"/>
                <a:cs typeface="+mn-cs"/>
              </a:rPr>
              <a:t>	    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Provide guidance on acceptable level of risk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  <a:cs typeface="+mn-cs"/>
              </a:rPr>
              <a:t>When new or amended roles trigger a GRC Access Risk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Approve “Mitigation Controls” description / design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  <a:cs typeface="+mn-cs"/>
              </a:rPr>
              <a:t>For Mitigation controls assignment to Users  - see Process 3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  <a:cs typeface="+mn-cs"/>
              </a:rPr>
              <a:t>For Mitigation controls / reports monitoring – see Process 5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SOD Analysis Steps document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3	New User / Role Provisioning</a:t>
            </a:r>
            <a:r>
              <a:rPr lang="en-US" sz="2800" dirty="0" smtClean="0">
                <a:latin typeface="+mn-lt"/>
                <a:cs typeface="+mn-cs"/>
              </a:rPr>
              <a:t>	 Very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Key Concept :  use of Composite Roles for a job 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Reduces the provisioning workload and risk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Role Owner has the responsibility for this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All the work is now in the Role maintenance process</a:t>
            </a:r>
          </a:p>
          <a:p>
            <a:pPr marL="1824038" lvl="3" indent="-566738">
              <a:spcBef>
                <a:spcPts val="600"/>
              </a:spcBef>
              <a:buSzPct val="60000"/>
            </a:pPr>
            <a:endParaRPr lang="en-US" sz="1200" dirty="0" smtClean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Approval of Mitigation Control assignment to User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Role Owner / VPF BA prepare documentation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GRC is updated by IS&amp;T GRC Administration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4	FireFighter Maintenance/Use</a:t>
            </a:r>
            <a:r>
              <a:rPr lang="en-US" sz="2800" dirty="0" smtClean="0">
                <a:latin typeface="+mn-lt"/>
                <a:cs typeface="+mn-cs"/>
              </a:rPr>
              <a:t>	    Light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If Risk Owner is also FireFighter ID owner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Approve Assignment of MIT Users to FFIDs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5	Periodic Compliance reviews</a:t>
            </a:r>
            <a:r>
              <a:rPr lang="en-US" sz="2800" dirty="0" smtClean="0">
                <a:latin typeface="+mn-lt"/>
                <a:cs typeface="+mn-cs"/>
              </a:rPr>
              <a:t>	    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Recertification of Mitigation Control assignment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Review results of periodic Compliance reviews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Where unexpected SODs are reported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If Mitigation Control reports have unusual activity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Project Overview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0772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Project Overview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What were the Project Goals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What is an SOD 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dirty="0" smtClean="0">
                <a:ea typeface="ＭＳ Ｐゴシック" pitchFamily="34" charset="-128"/>
              </a:rPr>
              <a:t>Why SOD is Important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Project Scope, Team and Approach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GRC Overview</a:t>
            </a:r>
          </a:p>
          <a:p>
            <a:pPr marL="566738" indent="-566738">
              <a:buClrTx/>
              <a:buSzPct val="60000"/>
              <a:buFont typeface="Wingdings" pitchFamily="2" charset="2"/>
              <a:buChar char="²"/>
            </a:pPr>
            <a:endParaRPr lang="en-US" b="0" dirty="0" smtClean="0">
              <a:ea typeface="ＭＳ Ｐゴシック" pitchFamily="34" charset="-128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Any questions or comments ?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</a:t>
            </a:r>
            <a:r>
              <a:rPr lang="en-US" dirty="0">
                <a:ea typeface="ＭＳ Ｐゴシック" pitchFamily="34" charset="-128"/>
              </a:rPr>
              <a:t>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909638" lvl="1" indent="-566738" algn="ctr">
              <a:spcBef>
                <a:spcPts val="600"/>
              </a:spcBef>
              <a:buSzPct val="60000"/>
            </a:pPr>
            <a:r>
              <a:rPr lang="en-US" sz="4000" dirty="0" smtClean="0">
                <a:latin typeface="+mn-lt"/>
                <a:cs typeface="+mn-cs"/>
              </a:rPr>
              <a:t>GRC Reporting for Risk Owners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34" charset="-128"/>
              </a:rPr>
              <a:t>Goals for Today’s GRC 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Understand how GRC Reporting ties into your role as Risk Owners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Help you get comfortable with the GRC Reporting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</a:rPr>
              <a:t>Introduce you to tools that are </a:t>
            </a:r>
            <a:r>
              <a:rPr lang="en-US" sz="2000" dirty="0" smtClean="0">
                <a:latin typeface="+mn-lt"/>
              </a:rPr>
              <a:t>available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Have a working session to get familiar with using GRC Reports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Reports for Risk Owners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SAP defines Risk Owners as</a:t>
            </a:r>
            <a:r>
              <a:rPr lang="en-US" sz="2800" dirty="0">
                <a:latin typeface="+mn-lt"/>
              </a:rPr>
              <a:t>: </a:t>
            </a:r>
            <a:endParaRPr lang="en-US" sz="2800" dirty="0" smtClean="0">
              <a:latin typeface="+mn-lt"/>
            </a:endParaRPr>
          </a:p>
          <a:p>
            <a:pPr algn="ctr"/>
            <a:r>
              <a:rPr lang="en-US" sz="2800" i="1" dirty="0" smtClean="0">
                <a:latin typeface="+mn-lt"/>
              </a:rPr>
              <a:t>“The </a:t>
            </a:r>
            <a:r>
              <a:rPr lang="en-US" sz="2800" i="1" dirty="0">
                <a:latin typeface="+mn-lt"/>
              </a:rPr>
              <a:t>individual employee or employees </a:t>
            </a:r>
            <a:endParaRPr lang="en-US" sz="2800" i="1" dirty="0" smtClean="0">
              <a:latin typeface="+mn-lt"/>
            </a:endParaRPr>
          </a:p>
          <a:p>
            <a:pPr algn="ctr"/>
            <a:r>
              <a:rPr lang="en-US" sz="2800" i="1" dirty="0" smtClean="0">
                <a:latin typeface="+mn-lt"/>
              </a:rPr>
              <a:t>who </a:t>
            </a:r>
            <a:r>
              <a:rPr lang="en-US" sz="2800" i="1" dirty="0">
                <a:latin typeface="+mn-lt"/>
              </a:rPr>
              <a:t>have oversight </a:t>
            </a:r>
            <a:r>
              <a:rPr lang="en-US" sz="2800" i="1" dirty="0" smtClean="0">
                <a:latin typeface="+mn-lt"/>
              </a:rPr>
              <a:t>responsibility”</a:t>
            </a:r>
          </a:p>
          <a:p>
            <a:pPr algn="ctr"/>
            <a:endParaRPr lang="en-US" sz="2800" i="1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Risk Owners will use GRC Reports to carry out responsibilities as part of the following GRC processes: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5: Periodic Compliance </a:t>
            </a:r>
            <a:r>
              <a:rPr lang="en-US" sz="2000" dirty="0" smtClean="0">
                <a:latin typeface="+mn-lt"/>
                <a:cs typeface="+mn-cs"/>
              </a:rPr>
              <a:t>Reviews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  <a:cs typeface="+mn-cs"/>
              </a:rPr>
              <a:t>Status Monitoring (Q10)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3063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Reports for Risk Owners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What is the current risk exposure at MIT VPF?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01 Risk Violations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Can be run for Users, Roles or Profiles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Does not show what is mitigated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Shows risk counts by Business </a:t>
            </a:r>
            <a:r>
              <a:rPr lang="en-US" sz="2000" dirty="0">
                <a:latin typeface="+mn-lt"/>
              </a:rPr>
              <a:t>P</a:t>
            </a:r>
            <a:r>
              <a:rPr lang="en-US" sz="2000" dirty="0" smtClean="0">
                <a:latin typeface="+mn-lt"/>
              </a:rPr>
              <a:t>rocesses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02 User Analysis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Can only be run for Users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Shows if risks are mitigated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Shows risk counts by Critical Actions, Roles and Profiles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Is MIT VPF increasing/decreasing risk exposure?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03 Violations Comparisons</a:t>
            </a:r>
            <a:endParaRPr lang="en-US" sz="2000" b="1" dirty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Can be run for Users, Roles or </a:t>
            </a:r>
            <a:r>
              <a:rPr lang="en-US" sz="2000" dirty="0" smtClean="0">
                <a:latin typeface="+mn-lt"/>
              </a:rPr>
              <a:t>Profiles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47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GRC Reports: </a:t>
            </a:r>
            <a:r>
              <a:rPr lang="en-US" dirty="0" smtClean="0">
                <a:ea typeface="ＭＳ Ｐゴシック" pitchFamily="34" charset="-128"/>
              </a:rPr>
              <a:t>Job Aids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Detailed procedure documents outlining how to execute each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Action for each step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Screenshot</a:t>
            </a: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Numbered to align with the report number assigned to each report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Outline page gives info on report use and different usage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Include steps for different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  <a:cs typeface="+mn-cs"/>
              </a:rPr>
              <a:t>Step numbering diverges for each of the scenarios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47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Working Session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Follow the GRC report Job Aids for:</a:t>
            </a:r>
          </a:p>
          <a:p>
            <a:pPr algn="ctr"/>
            <a:endParaRPr lang="en-US" sz="2800" dirty="0">
              <a:latin typeface="+mn-lt"/>
            </a:endParaRPr>
          </a:p>
          <a:p>
            <a:pPr lvl="4"/>
            <a:r>
              <a:rPr lang="en-US" sz="2800" dirty="0" smtClean="0">
                <a:latin typeface="+mn-lt"/>
              </a:rPr>
              <a:t>01 		Risk Violations</a:t>
            </a:r>
          </a:p>
          <a:p>
            <a:pPr lvl="4"/>
            <a:r>
              <a:rPr lang="en-US" sz="2800" dirty="0" smtClean="0">
                <a:latin typeface="+mn-lt"/>
              </a:rPr>
              <a:t>02 		User Analysis</a:t>
            </a:r>
          </a:p>
          <a:p>
            <a:pPr lvl="4"/>
            <a:r>
              <a:rPr lang="en-US" sz="2800" dirty="0" smtClean="0">
                <a:latin typeface="+mn-lt"/>
              </a:rPr>
              <a:t>03 		Violations Comparisons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Working Session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Using GRC Reports to find answers to our authorizations and SOD questions.</a:t>
            </a:r>
          </a:p>
          <a:p>
            <a:endParaRPr lang="en-US" sz="2800" dirty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If you have a question, try using the Job Aids or Reference Documents!</a:t>
            </a:r>
          </a:p>
          <a:p>
            <a:pPr algn="ctr"/>
            <a:endParaRPr lang="en-US" sz="2800" dirty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If you still have a question, please feel free to ask.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Project Goals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" y="1189038"/>
            <a:ext cx="8229600" cy="4830762"/>
          </a:xfrm>
        </p:spPr>
        <p:txBody>
          <a:bodyPr/>
          <a:lstStyle/>
          <a:p>
            <a:pPr>
              <a:buFont typeface="Symbol" pitchFamily="18" charset="2"/>
              <a:buChar char="à"/>
              <a:defRPr/>
            </a:pPr>
            <a:r>
              <a:rPr lang="en-US" dirty="0" smtClean="0"/>
              <a:t>Build a standardized </a:t>
            </a:r>
            <a:r>
              <a:rPr lang="en-US" dirty="0"/>
              <a:t>framework of </a:t>
            </a:r>
            <a:r>
              <a:rPr lang="en-US" dirty="0" smtClean="0"/>
              <a:t>SAP security </a:t>
            </a:r>
            <a:r>
              <a:rPr lang="en-US" dirty="0"/>
              <a:t>roles across all VPF </a:t>
            </a:r>
            <a:r>
              <a:rPr lang="en-US" dirty="0" smtClean="0"/>
              <a:t>areas which includes :</a:t>
            </a:r>
          </a:p>
          <a:p>
            <a:pPr>
              <a:buFont typeface="Symbol" pitchFamily="18" charset="2"/>
              <a:buChar char="à"/>
              <a:defRPr/>
            </a:pPr>
            <a:endParaRPr lang="en-US" sz="8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Redesigning SAP access roles to be job-based</a:t>
            </a:r>
          </a:p>
          <a:p>
            <a:pPr lvl="1">
              <a:spcBef>
                <a:spcPts val="0"/>
              </a:spcBef>
              <a:defRPr/>
            </a:pPr>
            <a:endParaRPr lang="en-US" sz="8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Ensuring there is adequate Segregation </a:t>
            </a:r>
            <a:r>
              <a:rPr lang="en-US" sz="2400" dirty="0"/>
              <a:t>of </a:t>
            </a:r>
            <a:r>
              <a:rPr lang="en-US" sz="2400" dirty="0" smtClean="0"/>
              <a:t>Duties</a:t>
            </a:r>
          </a:p>
          <a:p>
            <a:pPr lvl="1">
              <a:spcBef>
                <a:spcPts val="0"/>
              </a:spcBef>
              <a:defRPr/>
            </a:pPr>
            <a:endParaRPr lang="en-US" sz="800" dirty="0"/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One person does not </a:t>
            </a:r>
            <a:r>
              <a:rPr lang="en-US" sz="2000" dirty="0"/>
              <a:t>have end-to-end access to a business process</a:t>
            </a:r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Where possible, data </a:t>
            </a:r>
            <a:r>
              <a:rPr lang="en-US" sz="2000" dirty="0"/>
              <a:t>entry and </a:t>
            </a:r>
            <a:r>
              <a:rPr lang="en-US" sz="2000" dirty="0" smtClean="0"/>
              <a:t>approvals are segregated</a:t>
            </a:r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Includes some re-assignment actions between jobs, </a:t>
            </a:r>
            <a:r>
              <a:rPr lang="en-US" sz="2000" b="1" dirty="0" smtClean="0"/>
              <a:t>remediation</a:t>
            </a:r>
            <a:endParaRPr lang="en-US" sz="2000" dirty="0" smtClean="0"/>
          </a:p>
          <a:p>
            <a:pPr lvl="2">
              <a:spcBef>
                <a:spcPts val="0"/>
              </a:spcBef>
              <a:buSzPct val="100000"/>
              <a:buFont typeface="Wingdings" pitchFamily="2" charset="2"/>
              <a:buChar char="§"/>
              <a:defRPr/>
            </a:pPr>
            <a:endParaRPr lang="en-US" sz="8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Controls in place</a:t>
            </a:r>
          </a:p>
          <a:p>
            <a:pPr lvl="1">
              <a:spcBef>
                <a:spcPts val="0"/>
              </a:spcBef>
              <a:defRPr/>
            </a:pPr>
            <a:endParaRPr lang="en-US" sz="800" dirty="0"/>
          </a:p>
          <a:p>
            <a:pPr lvl="2">
              <a:spcBef>
                <a:spcPts val="0"/>
              </a:spcBef>
              <a:defRPr/>
            </a:pPr>
            <a:r>
              <a:rPr lang="en-US" sz="2000" dirty="0"/>
              <a:t>Preventative </a:t>
            </a:r>
            <a:r>
              <a:rPr lang="en-US" sz="2000" dirty="0" smtClean="0"/>
              <a:t>	– </a:t>
            </a:r>
            <a:r>
              <a:rPr lang="en-US" sz="2000" dirty="0"/>
              <a:t>proactive, ahead of the </a:t>
            </a:r>
            <a:r>
              <a:rPr lang="en-US" sz="2000" dirty="0" smtClean="0"/>
              <a:t>game</a:t>
            </a:r>
            <a:endParaRPr lang="en-US" sz="2000" b="1" dirty="0"/>
          </a:p>
          <a:p>
            <a:pPr lvl="2">
              <a:spcBef>
                <a:spcPts val="0"/>
              </a:spcBef>
              <a:defRPr/>
            </a:pPr>
            <a:r>
              <a:rPr lang="en-US" sz="2000" dirty="0"/>
              <a:t>Detective </a:t>
            </a:r>
            <a:r>
              <a:rPr lang="en-US" sz="2000" dirty="0" smtClean="0"/>
              <a:t>		– </a:t>
            </a:r>
            <a:r>
              <a:rPr lang="en-US" sz="2000" dirty="0"/>
              <a:t>reactive, after the fact, </a:t>
            </a:r>
            <a:r>
              <a:rPr lang="en-US" sz="2000" b="1" dirty="0" smtClean="0"/>
              <a:t>mitigation</a:t>
            </a:r>
          </a:p>
          <a:p>
            <a:pPr lvl="2">
              <a:spcBef>
                <a:spcPts val="0"/>
              </a:spcBef>
              <a:defRPr/>
            </a:pPr>
            <a:endParaRPr lang="en-US" sz="800" b="1" dirty="0"/>
          </a:p>
          <a:p>
            <a:pPr marL="801688" lvl="2" indent="-342900">
              <a:spcBef>
                <a:spcPts val="0"/>
              </a:spcBef>
              <a:buFont typeface="Wingdings" charset="2"/>
              <a:buChar char="²"/>
              <a:defRPr/>
            </a:pPr>
            <a:r>
              <a:rPr lang="en-US" sz="2400" dirty="0"/>
              <a:t>Role &amp; Risk </a:t>
            </a:r>
            <a:r>
              <a:rPr lang="en-US" sz="2400" dirty="0" smtClean="0"/>
              <a:t>ownership assigned to business management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Why SOD is Important to MIT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Font typeface="Courier New" pitchFamily="49" charset="0"/>
              <a:buNone/>
              <a:defRPr/>
            </a:pPr>
            <a:r>
              <a:rPr lang="en-US" dirty="0" smtClean="0"/>
              <a:t>Prevention </a:t>
            </a:r>
            <a:r>
              <a:rPr lang="en-US" dirty="0"/>
              <a:t>of fraud and </a:t>
            </a:r>
            <a:r>
              <a:rPr lang="en-US" dirty="0" smtClean="0"/>
              <a:t>abuse!</a:t>
            </a:r>
          </a:p>
          <a:p>
            <a:pPr marL="457200" lvl="1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en-US" dirty="0" smtClean="0"/>
          </a:p>
          <a:p>
            <a:pPr marL="457200" lvl="1" indent="0">
              <a:buFont typeface="Wingdings" pitchFamily="2" charset="2"/>
              <a:buNone/>
              <a:defRPr/>
            </a:pPr>
            <a:r>
              <a:rPr lang="en-US" dirty="0" smtClean="0"/>
              <a:t>Protecting </a:t>
            </a:r>
            <a:r>
              <a:rPr lang="en-US" dirty="0"/>
              <a:t>MIT’s financial </a:t>
            </a:r>
            <a:r>
              <a:rPr lang="en-US" dirty="0" smtClean="0"/>
              <a:t>data:</a:t>
            </a:r>
          </a:p>
          <a:p>
            <a:pPr lvl="2">
              <a:defRPr/>
            </a:pPr>
            <a:r>
              <a:rPr lang="en-US" sz="2000" dirty="0" smtClean="0"/>
              <a:t>Ensuring adequate access controls are in place</a:t>
            </a:r>
          </a:p>
          <a:p>
            <a:pPr lvl="2">
              <a:defRPr/>
            </a:pPr>
            <a:r>
              <a:rPr lang="en-US" sz="2000" i="1" dirty="0" smtClean="0"/>
              <a:t>Would </a:t>
            </a:r>
            <a:r>
              <a:rPr lang="en-US" sz="2000" i="1" dirty="0"/>
              <a:t>you know if a breach </a:t>
            </a:r>
            <a:r>
              <a:rPr lang="en-US" sz="2000" i="1" dirty="0" smtClean="0"/>
              <a:t>occurred?</a:t>
            </a:r>
          </a:p>
          <a:p>
            <a:pPr marL="914400" lvl="2" indent="0">
              <a:buFont typeface="Wingdings" pitchFamily="2" charset="2"/>
              <a:buNone/>
              <a:defRPr/>
            </a:pPr>
            <a:endParaRPr lang="en-US" sz="2000" dirty="0"/>
          </a:p>
          <a:p>
            <a:pPr marL="457200" lvl="1" indent="0">
              <a:buFont typeface="Wingdings" pitchFamily="2" charset="2"/>
              <a:buNone/>
              <a:defRPr/>
            </a:pPr>
            <a:r>
              <a:rPr lang="en-US" dirty="0" smtClean="0"/>
              <a:t>Business area and specific job focus :</a:t>
            </a:r>
            <a:endParaRPr lang="en-US" dirty="0"/>
          </a:p>
          <a:p>
            <a:pPr lvl="2">
              <a:defRPr/>
            </a:pPr>
            <a:r>
              <a:rPr lang="en-US" sz="2000" b="1" dirty="0" smtClean="0"/>
              <a:t>Business Owner</a:t>
            </a:r>
            <a:r>
              <a:rPr lang="en-US" sz="2000" dirty="0" smtClean="0"/>
              <a:t>: is responsible </a:t>
            </a:r>
            <a:r>
              <a:rPr lang="en-US" sz="2000" dirty="0"/>
              <a:t>for work conducted within </a:t>
            </a:r>
            <a:r>
              <a:rPr lang="en-US" sz="2000" dirty="0" smtClean="0"/>
              <a:t>the business area.  Needs to :</a:t>
            </a:r>
          </a:p>
          <a:p>
            <a:pPr lvl="3">
              <a:defRPr/>
            </a:pPr>
            <a:r>
              <a:rPr lang="en-US" sz="2000" dirty="0" smtClean="0"/>
              <a:t>Know what the people in the business area can do in SAP</a:t>
            </a:r>
          </a:p>
          <a:p>
            <a:pPr lvl="3">
              <a:defRPr/>
            </a:pPr>
            <a:r>
              <a:rPr lang="en-US" sz="2000" dirty="0" smtClean="0"/>
              <a:t>Ensure procedures are in place to minimize any risks</a:t>
            </a:r>
          </a:p>
          <a:p>
            <a:pPr lvl="2">
              <a:defRPr/>
            </a:pPr>
            <a:r>
              <a:rPr lang="en-US" sz="2000" b="1" dirty="0" smtClean="0"/>
              <a:t>Business Users</a:t>
            </a:r>
            <a:r>
              <a:rPr lang="en-US" sz="2000" dirty="0"/>
              <a:t>:</a:t>
            </a:r>
            <a:r>
              <a:rPr lang="en-US" sz="2000" dirty="0" smtClean="0"/>
              <a:t> should only have transactions required by their current job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7172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9550" y="1447800"/>
            <a:ext cx="116046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167688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Background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090613"/>
          <a:ext cx="8167375" cy="499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71800"/>
                <a:gridCol w="5195575"/>
              </a:tblGrid>
              <a:tr h="3471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MIT approach to SAP Authorizations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8262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i="1" baseline="0" dirty="0" smtClean="0"/>
                        <a:t>Approach to SAP security has been largely unchanged since implementation in late 1990’s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aseline="0" dirty="0" smtClean="0"/>
                    </a:p>
                  </a:txBody>
                  <a:tcPr/>
                </a:tc>
              </a:tr>
              <a:tr h="1128383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Distributed </a:t>
                      </a:r>
                      <a:r>
                        <a:rPr lang="en-US" baseline="0" dirty="0" smtClean="0"/>
                        <a:t>responsibility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Authorizations granted </a:t>
                      </a:r>
                      <a:r>
                        <a:rPr lang="en-US" sz="1800" baseline="0" dirty="0" smtClean="0"/>
                        <a:t>and removed by several hundred primary authorizers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Segregation of duties not considered when granting authorizations</a:t>
                      </a:r>
                    </a:p>
                  </a:txBody>
                  <a:tcPr/>
                </a:tc>
              </a:tr>
              <a:tr h="607591">
                <a:tc>
                  <a:txBody>
                    <a:bodyPr/>
                    <a:lstStyle/>
                    <a:p>
                      <a:r>
                        <a:rPr lang="en-US" dirty="0" smtClean="0"/>
                        <a:t>Designed around</a:t>
                      </a:r>
                      <a:r>
                        <a:rPr lang="en-US" baseline="0" dirty="0" smtClean="0"/>
                        <a:t> people, not roles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Not linked to a person’s job or employment status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Individuals</a:t>
                      </a:r>
                      <a:r>
                        <a:rPr lang="en-US" sz="1800" baseline="0" dirty="0" smtClean="0"/>
                        <a:t> with more access than needed to perform their jobs</a:t>
                      </a:r>
                      <a:endParaRPr lang="en-US" sz="1800" dirty="0" smtClean="0"/>
                    </a:p>
                  </a:txBody>
                  <a:tcPr/>
                </a:tc>
              </a:tr>
              <a:tr h="867987">
                <a:tc>
                  <a:txBody>
                    <a:bodyPr/>
                    <a:lstStyle/>
                    <a:p>
                      <a:r>
                        <a:rPr lang="en-US" dirty="0" smtClean="0"/>
                        <a:t>Relies on manual processes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Individuals</a:t>
                      </a:r>
                      <a:r>
                        <a:rPr lang="en-US" sz="1800" baseline="0" dirty="0" smtClean="0"/>
                        <a:t> retain authorizations related to past jobs, unless manually removed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Requests via email, phone calls</a:t>
                      </a:r>
                    </a:p>
                  </a:txBody>
                  <a:tcPr/>
                </a:tc>
              </a:tr>
              <a:tr h="5705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Limited controls</a:t>
                      </a:r>
                      <a:r>
                        <a:rPr lang="en-US" baseline="0" dirty="0" smtClean="0"/>
                        <a:t> and documentation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No formal</a:t>
                      </a:r>
                      <a:r>
                        <a:rPr lang="en-US" sz="1800" baseline="0" dirty="0" smtClean="0"/>
                        <a:t> controls </a:t>
                      </a:r>
                      <a:r>
                        <a:rPr lang="en-US" sz="1800" dirty="0" smtClean="0"/>
                        <a:t>t</a:t>
                      </a:r>
                      <a:r>
                        <a:rPr lang="en-US" sz="1800" baseline="0" dirty="0" smtClean="0"/>
                        <a:t>o identify and address segregation of duties conflicts, security risk</a:t>
                      </a:r>
                      <a:endParaRPr lang="en-US" sz="1800" dirty="0" smtClean="0"/>
                    </a:p>
                  </a:txBody>
                  <a:tcPr/>
                </a:tc>
              </a:tr>
              <a:tr h="607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Delay</a:t>
                      </a:r>
                      <a:r>
                        <a:rPr lang="en-US" baseline="0" dirty="0" smtClean="0"/>
                        <a:t> in implementing corrective action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Limited system</a:t>
                      </a:r>
                      <a:r>
                        <a:rPr lang="en-US" sz="1800" baseline="0" dirty="0" smtClean="0"/>
                        <a:t> and business resources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baseline="0" dirty="0" smtClean="0"/>
                        <a:t>Other implementations have taken priority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3"/>
          <p:cNvSpPr/>
          <p:nvPr/>
        </p:nvSpPr>
        <p:spPr>
          <a:xfrm>
            <a:off x="1371600" y="1122363"/>
            <a:ext cx="2362200" cy="7096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Defining SAP Roles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92250"/>
            <a:ext cx="55626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728663" y="1219200"/>
            <a:ext cx="7862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FFFF"/>
              </a:buClr>
            </a:pPr>
            <a:endParaRPr lang="en-US" sz="20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243" name="Straight Connector 7"/>
          <p:cNvCxnSpPr>
            <a:cxnSpLocks noChangeShapeType="1"/>
          </p:cNvCxnSpPr>
          <p:nvPr/>
        </p:nvCxnSpPr>
        <p:spPr bwMode="auto">
          <a:xfrm>
            <a:off x="533400" y="990600"/>
            <a:ext cx="815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63663" y="2055813"/>
            <a:ext cx="1100137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1</a:t>
            </a:r>
          </a:p>
        </p:txBody>
      </p:sp>
      <p:sp>
        <p:nvSpPr>
          <p:cNvPr id="10245" name="Rounded Rectangle 3"/>
          <p:cNvSpPr>
            <a:spLocks noChangeArrowheads="1"/>
          </p:cNvSpPr>
          <p:nvPr/>
        </p:nvSpPr>
        <p:spPr bwMode="auto">
          <a:xfrm>
            <a:off x="952500" y="3657600"/>
            <a:ext cx="11430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</a:rPr>
              <a:t>Customer Creation</a:t>
            </a:r>
          </a:p>
        </p:txBody>
      </p:sp>
      <p:sp>
        <p:nvSpPr>
          <p:cNvPr id="10246" name="Rounded Rectangle 11"/>
          <p:cNvSpPr>
            <a:spLocks noChangeArrowheads="1"/>
          </p:cNvSpPr>
          <p:nvPr/>
        </p:nvSpPr>
        <p:spPr bwMode="auto">
          <a:xfrm>
            <a:off x="2616200" y="3657600"/>
            <a:ext cx="1193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Invoice  / Billing</a:t>
            </a:r>
          </a:p>
        </p:txBody>
      </p:sp>
      <p:cxnSp>
        <p:nvCxnSpPr>
          <p:cNvPr id="10247" name="Straight Connector 8"/>
          <p:cNvCxnSpPr>
            <a:cxnSpLocks noChangeShapeType="1"/>
          </p:cNvCxnSpPr>
          <p:nvPr/>
        </p:nvCxnSpPr>
        <p:spPr bwMode="auto">
          <a:xfrm>
            <a:off x="4267200" y="2286000"/>
            <a:ext cx="0" cy="38100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19638" y="2827338"/>
            <a:ext cx="1147762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Job Role 1</a:t>
            </a:r>
          </a:p>
        </p:txBody>
      </p:sp>
      <p:sp>
        <p:nvSpPr>
          <p:cNvPr id="16" name="Rounded Rectangle 15"/>
          <p:cNvSpPr>
            <a:spLocks noChangeArrowheads="1"/>
          </p:cNvSpPr>
          <p:nvPr/>
        </p:nvSpPr>
        <p:spPr bwMode="auto">
          <a:xfrm>
            <a:off x="4719638" y="3657600"/>
            <a:ext cx="1173162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Customer </a:t>
            </a:r>
          </a:p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Creation</a:t>
            </a:r>
          </a:p>
        </p:txBody>
      </p: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6426200" y="3657600"/>
            <a:ext cx="1193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Invoice / Billing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48425" y="2827338"/>
            <a:ext cx="1171575" cy="52546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Job Role 2</a:t>
            </a:r>
          </a:p>
        </p:txBody>
      </p:sp>
      <p:sp>
        <p:nvSpPr>
          <p:cNvPr id="10252" name="TextBox 12"/>
          <p:cNvSpPr txBox="1">
            <a:spLocks noChangeArrowheads="1"/>
          </p:cNvSpPr>
          <p:nvPr/>
        </p:nvSpPr>
        <p:spPr bwMode="auto">
          <a:xfrm>
            <a:off x="1828800" y="1144588"/>
            <a:ext cx="1295400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Legacy</a:t>
            </a:r>
          </a:p>
          <a:p>
            <a:pPr algn="ctr"/>
            <a:r>
              <a:rPr lang="en-US"/>
              <a:t>Approach</a:t>
            </a:r>
          </a:p>
        </p:txBody>
      </p:sp>
      <p:sp>
        <p:nvSpPr>
          <p:cNvPr id="10253" name="TextBox 20"/>
          <p:cNvSpPr txBox="1">
            <a:spLocks noChangeArrowheads="1"/>
          </p:cNvSpPr>
          <p:nvPr/>
        </p:nvSpPr>
        <p:spPr bwMode="auto">
          <a:xfrm>
            <a:off x="5562600" y="1138238"/>
            <a:ext cx="1371600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New</a:t>
            </a:r>
          </a:p>
          <a:p>
            <a:pPr algn="ctr"/>
            <a:r>
              <a:rPr lang="en-US"/>
              <a:t>Method</a:t>
            </a:r>
          </a:p>
        </p:txBody>
      </p:sp>
      <p:cxnSp>
        <p:nvCxnSpPr>
          <p:cNvPr id="10254" name="Straight Connector 22"/>
          <p:cNvCxnSpPr>
            <a:cxnSpLocks noChangeShapeType="1"/>
            <a:stCxn id="15" idx="2"/>
            <a:endCxn id="16" idx="0"/>
          </p:cNvCxnSpPr>
          <p:nvPr/>
        </p:nvCxnSpPr>
        <p:spPr bwMode="auto">
          <a:xfrm>
            <a:off x="5294313" y="3352800"/>
            <a:ext cx="12700" cy="304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5" name="Straight Connector 26"/>
          <p:cNvCxnSpPr>
            <a:cxnSpLocks noChangeShapeType="1"/>
          </p:cNvCxnSpPr>
          <p:nvPr/>
        </p:nvCxnSpPr>
        <p:spPr bwMode="auto">
          <a:xfrm flipH="1">
            <a:off x="6997700" y="3352800"/>
            <a:ext cx="0" cy="304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6" name="Straight Connector 28"/>
          <p:cNvCxnSpPr>
            <a:cxnSpLocks noChangeShapeType="1"/>
            <a:endCxn id="10245" idx="0"/>
          </p:cNvCxnSpPr>
          <p:nvPr/>
        </p:nvCxnSpPr>
        <p:spPr bwMode="auto">
          <a:xfrm flipH="1">
            <a:off x="1524000" y="2598738"/>
            <a:ext cx="304800" cy="10588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57" name="Straight Connector 30"/>
          <p:cNvCxnSpPr>
            <a:cxnSpLocks noChangeShapeType="1"/>
            <a:endCxn id="10246" idx="0"/>
          </p:cNvCxnSpPr>
          <p:nvPr/>
        </p:nvCxnSpPr>
        <p:spPr bwMode="auto">
          <a:xfrm>
            <a:off x="2095500" y="2559050"/>
            <a:ext cx="1117600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240" name="Rounded Rectangle 10239"/>
          <p:cNvSpPr>
            <a:spLocks noChangeArrowheads="1"/>
          </p:cNvSpPr>
          <p:nvPr/>
        </p:nvSpPr>
        <p:spPr bwMode="auto">
          <a:xfrm>
            <a:off x="1566863" y="4411663"/>
            <a:ext cx="1752600" cy="461962"/>
          </a:xfrm>
          <a:prstGeom prst="roundRect">
            <a:avLst>
              <a:gd name="adj" fmla="val 16667"/>
            </a:avLst>
          </a:prstGeom>
          <a:solidFill>
            <a:srgbClr val="B20838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High Risk</a:t>
            </a:r>
          </a:p>
        </p:txBody>
      </p: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5302250" y="4429125"/>
            <a:ext cx="1981200" cy="461963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Lower Risk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719638" y="1981200"/>
            <a:ext cx="1147762" cy="525463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1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446838" y="1981200"/>
            <a:ext cx="1101725" cy="525463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2</a:t>
            </a:r>
          </a:p>
        </p:txBody>
      </p:sp>
      <p:cxnSp>
        <p:nvCxnSpPr>
          <p:cNvPr id="10262" name="Straight Connector 22"/>
          <p:cNvCxnSpPr>
            <a:cxnSpLocks noChangeShapeType="1"/>
            <a:stCxn id="28" idx="2"/>
            <a:endCxn id="15" idx="0"/>
          </p:cNvCxnSpPr>
          <p:nvPr/>
        </p:nvCxnSpPr>
        <p:spPr bwMode="auto">
          <a:xfrm>
            <a:off x="5294313" y="2506663"/>
            <a:ext cx="0" cy="3206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63" name="Straight Connector 26"/>
          <p:cNvCxnSpPr>
            <a:cxnSpLocks noChangeShapeType="1"/>
            <a:stCxn id="29" idx="2"/>
          </p:cNvCxnSpPr>
          <p:nvPr/>
        </p:nvCxnSpPr>
        <p:spPr bwMode="auto">
          <a:xfrm>
            <a:off x="6997700" y="2506663"/>
            <a:ext cx="7938" cy="3206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264" name="TextBox 18"/>
          <p:cNvSpPr txBox="1">
            <a:spLocks noChangeArrowheads="1"/>
          </p:cNvSpPr>
          <p:nvPr/>
        </p:nvSpPr>
        <p:spPr bwMode="auto">
          <a:xfrm>
            <a:off x="457200" y="4962525"/>
            <a:ext cx="3352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/>
              <a:t>Vague system for requesting access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No access reports for managers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Employees retained access after transfers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Access determined arbitrarily</a:t>
            </a:r>
          </a:p>
        </p:txBody>
      </p:sp>
      <p:sp>
        <p:nvSpPr>
          <p:cNvPr id="10265" name="TextBox 41"/>
          <p:cNvSpPr txBox="1">
            <a:spLocks noChangeArrowheads="1"/>
          </p:cNvSpPr>
          <p:nvPr/>
        </p:nvSpPr>
        <p:spPr bwMode="auto">
          <a:xfrm>
            <a:off x="4638675" y="4953000"/>
            <a:ext cx="335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/>
              <a:t>Access and risks defined, documented, and monitored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Defined process for modifying access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Defined roles for access ownership and risk ownership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/>
              <a:t>Mitigation reports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2770188" y="2035175"/>
            <a:ext cx="1100137" cy="523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Employee 2</a:t>
            </a:r>
          </a:p>
        </p:txBody>
      </p:sp>
      <p:cxnSp>
        <p:nvCxnSpPr>
          <p:cNvPr id="10267" name="Straight Connector 30"/>
          <p:cNvCxnSpPr>
            <a:cxnSpLocks noChangeShapeType="1"/>
            <a:stCxn id="35" idx="2"/>
            <a:endCxn id="10246" idx="0"/>
          </p:cNvCxnSpPr>
          <p:nvPr/>
        </p:nvCxnSpPr>
        <p:spPr bwMode="auto">
          <a:xfrm flipH="1">
            <a:off x="3213100" y="2559050"/>
            <a:ext cx="106363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268" name="Straight Connector 28"/>
          <p:cNvCxnSpPr>
            <a:cxnSpLocks noChangeShapeType="1"/>
            <a:endCxn id="10245" idx="0"/>
          </p:cNvCxnSpPr>
          <p:nvPr/>
        </p:nvCxnSpPr>
        <p:spPr bwMode="auto">
          <a:xfrm flipH="1">
            <a:off x="1524000" y="2559050"/>
            <a:ext cx="1663700" cy="10985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3" name="Straight Connector 26"/>
          <p:cNvCxnSpPr>
            <a:cxnSpLocks noChangeShapeType="1"/>
          </p:cNvCxnSpPr>
          <p:nvPr/>
        </p:nvCxnSpPr>
        <p:spPr bwMode="auto">
          <a:xfrm>
            <a:off x="6248400" y="1858963"/>
            <a:ext cx="0" cy="2560637"/>
          </a:xfrm>
          <a:prstGeom prst="line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4" name="Rounded Rectangle 43"/>
          <p:cNvSpPr>
            <a:spLocks noChangeArrowheads="1"/>
          </p:cNvSpPr>
          <p:nvPr/>
        </p:nvSpPr>
        <p:spPr bwMode="auto">
          <a:xfrm rot="16200000">
            <a:off x="4379119" y="2931319"/>
            <a:ext cx="3352800" cy="385762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Segregation of Duties</a:t>
            </a:r>
          </a:p>
        </p:txBody>
      </p:sp>
      <p:sp>
        <p:nvSpPr>
          <p:cNvPr id="10271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Project Goal – Before and After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6" name="AutoShape 17"/>
          <p:cNvCxnSpPr>
            <a:cxnSpLocks noChangeShapeType="1"/>
          </p:cNvCxnSpPr>
          <p:nvPr/>
        </p:nvCxnSpPr>
        <p:spPr bwMode="gray">
          <a:xfrm flipV="1">
            <a:off x="7772400" y="3325813"/>
            <a:ext cx="0" cy="14605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67" name="AutoShape 17"/>
          <p:cNvCxnSpPr>
            <a:cxnSpLocks noChangeShapeType="1"/>
          </p:cNvCxnSpPr>
          <p:nvPr/>
        </p:nvCxnSpPr>
        <p:spPr bwMode="gray">
          <a:xfrm>
            <a:off x="4532313" y="3325813"/>
            <a:ext cx="0" cy="15240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68" name="AutoShape 17"/>
          <p:cNvCxnSpPr>
            <a:cxnSpLocks noChangeShapeType="1"/>
          </p:cNvCxnSpPr>
          <p:nvPr/>
        </p:nvCxnSpPr>
        <p:spPr bwMode="gray">
          <a:xfrm rot="5400000" flipH="1" flipV="1">
            <a:off x="1098550" y="3481388"/>
            <a:ext cx="312737" cy="1588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69" name="AutoShape 17"/>
          <p:cNvCxnSpPr>
            <a:cxnSpLocks noChangeShapeType="1"/>
          </p:cNvCxnSpPr>
          <p:nvPr/>
        </p:nvCxnSpPr>
        <p:spPr bwMode="gray">
          <a:xfrm flipV="1">
            <a:off x="4532313" y="3143250"/>
            <a:ext cx="1587" cy="182563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1270" name="AutoShape 17"/>
          <p:cNvCxnSpPr>
            <a:cxnSpLocks noChangeShapeType="1"/>
          </p:cNvCxnSpPr>
          <p:nvPr/>
        </p:nvCxnSpPr>
        <p:spPr bwMode="gray">
          <a:xfrm flipV="1">
            <a:off x="4545013" y="2192338"/>
            <a:ext cx="0" cy="21272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1271" name="Slide Number Placeholder 4"/>
          <p:cNvSpPr>
            <a:spLocks noGrp="1"/>
          </p:cNvSpPr>
          <p:nvPr>
            <p:ph type="sldNum" sz="quarter" idx="14"/>
          </p:nvPr>
        </p:nvSpPr>
        <p:spPr bwMode="auto">
          <a:xfrm>
            <a:off x="3479800" y="6502400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11272" name="Text Box 3"/>
          <p:cNvSpPr txBox="1">
            <a:spLocks noChangeArrowheads="1"/>
          </p:cNvSpPr>
          <p:nvPr/>
        </p:nvSpPr>
        <p:spPr bwMode="auto">
          <a:xfrm>
            <a:off x="373063" y="6221413"/>
            <a:ext cx="689133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5720" rIns="45720"/>
          <a:lstStyle/>
          <a:p>
            <a:pPr algn="ctr">
              <a:lnSpc>
                <a:spcPct val="95000"/>
              </a:lnSpc>
            </a:pPr>
            <a:endParaRPr lang="en-GB" sz="140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68300" y="3478213"/>
            <a:ext cx="2755900" cy="2590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wrap="none"/>
          <a:lstStyle/>
          <a:p>
            <a:pPr marL="91440" lvl="1" indent="-91440"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 Business Role Owners</a:t>
            </a:r>
            <a:endParaRPr lang="en-GB" sz="1400" dirty="0">
              <a:latin typeface="Arial" pitchFamily="34" charset="0"/>
              <a:cs typeface="+mn-cs"/>
            </a:endParaRP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John Larkin, AP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James Walsh, HR/Payroll; Fin. Acct/</a:t>
            </a:r>
            <a:r>
              <a:rPr lang="en-GB" sz="1100" dirty="0" err="1">
                <a:latin typeface="Arial" pitchFamily="34" charset="0"/>
                <a:cs typeface="+mn-cs"/>
              </a:rPr>
              <a:t>Rept</a:t>
            </a:r>
            <a:endParaRPr lang="en-GB" sz="1100" dirty="0">
              <a:latin typeface="Arial" pitchFamily="34" charset="0"/>
              <a:cs typeface="+mn-cs"/>
            </a:endParaRP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Sara Malconian, Procurement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Rositha</a:t>
            </a:r>
            <a:r>
              <a:rPr lang="en-GB" sz="1100" dirty="0">
                <a:latin typeface="Arial" pitchFamily="34" charset="0"/>
                <a:cs typeface="+mn-cs"/>
              </a:rPr>
              <a:t> Durham, Procurement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Kathy McGrath, Travel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Danielle </a:t>
            </a:r>
            <a:r>
              <a:rPr lang="en-GB" sz="1100" dirty="0" err="1">
                <a:latin typeface="Arial" pitchFamily="34" charset="0"/>
                <a:cs typeface="+mn-cs"/>
              </a:rPr>
              <a:t>Khoury</a:t>
            </a:r>
            <a:r>
              <a:rPr lang="en-GB" sz="1100" dirty="0">
                <a:latin typeface="Arial" pitchFamily="34" charset="0"/>
                <a:cs typeface="+mn-cs"/>
              </a:rPr>
              <a:t>, Fin. Acct./Reporting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Pamela Schickling, Sponsored Acct.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Donna Cairns, Accts. Receivable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Cheryl Whelan, Cashier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Jo-</a:t>
            </a:r>
            <a:r>
              <a:rPr lang="en-GB" sz="1100" dirty="0" err="1">
                <a:latin typeface="Arial" pitchFamily="34" charset="0"/>
                <a:cs typeface="+mn-cs"/>
              </a:rPr>
              <a:t>anne</a:t>
            </a:r>
            <a:r>
              <a:rPr lang="en-GB" sz="1100" dirty="0">
                <a:latin typeface="Arial" pitchFamily="34" charset="0"/>
                <a:cs typeface="+mn-cs"/>
              </a:rPr>
              <a:t> Chute, Property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Long Tran, Tax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John Donnelly, Budget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Ann Warner-Harvey, HR/Admin</a:t>
            </a:r>
          </a:p>
          <a:p>
            <a:pPr marL="91440" lvl="1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Eileen </a:t>
            </a:r>
            <a:r>
              <a:rPr lang="en-GB" sz="1100" dirty="0" err="1">
                <a:latin typeface="Arial" pitchFamily="34" charset="0"/>
                <a:cs typeface="+mn-cs"/>
              </a:rPr>
              <a:t>DesRosiers</a:t>
            </a:r>
            <a:r>
              <a:rPr lang="en-GB" sz="1100" dirty="0">
                <a:latin typeface="Arial" pitchFamily="34" charset="0"/>
                <a:cs typeface="+mn-cs"/>
              </a:rPr>
              <a:t>, Finance</a:t>
            </a:r>
          </a:p>
          <a:p>
            <a:pPr marL="0" lvl="1">
              <a:lnSpc>
                <a:spcPct val="95000"/>
              </a:lnSpc>
              <a:defRPr/>
            </a:pPr>
            <a:endParaRPr lang="en-GB" sz="1100" dirty="0">
              <a:latin typeface="Arial" pitchFamily="34" charset="0"/>
              <a:cs typeface="+mn-cs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317875" y="3478213"/>
            <a:ext cx="2549525" cy="2590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Core Team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Jordan Lewis,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George Petrowsky,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Jie Jiao, Audit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John Tuttle,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Tricia Sullivan-Mullen, VPF</a:t>
            </a:r>
            <a:r>
              <a:rPr lang="en-GB" sz="1100" dirty="0">
                <a:solidFill>
                  <a:srgbClr val="0000FF"/>
                </a:solidFill>
                <a:latin typeface="Arial" pitchFamily="34" charset="0"/>
                <a:cs typeface="+mn-cs"/>
              </a:rPr>
              <a:t>**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Siobhan Cunningham, IS&amp;T</a:t>
            </a:r>
            <a:r>
              <a:rPr lang="en-GB" sz="1100" dirty="0">
                <a:solidFill>
                  <a:srgbClr val="0000FF"/>
                </a:solidFill>
                <a:latin typeface="Arial" pitchFamily="34" charset="0"/>
                <a:cs typeface="+mn-cs"/>
              </a:rPr>
              <a:t>**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Suman</a:t>
            </a:r>
            <a:r>
              <a:rPr lang="en-GB" sz="1100" dirty="0">
                <a:latin typeface="Arial" pitchFamily="34" charset="0"/>
                <a:cs typeface="+mn-cs"/>
              </a:rPr>
              <a:t> </a:t>
            </a:r>
            <a:r>
              <a:rPr lang="en-GB" sz="1100" dirty="0" err="1">
                <a:latin typeface="Arial" pitchFamily="34" charset="0"/>
                <a:cs typeface="+mn-cs"/>
              </a:rPr>
              <a:t>Sidhu</a:t>
            </a:r>
            <a:r>
              <a:rPr lang="en-GB" sz="1100" dirty="0">
                <a:latin typeface="Arial" pitchFamily="34" charset="0"/>
                <a:cs typeface="+mn-cs"/>
              </a:rPr>
              <a:t>, GRC SME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Simon </a:t>
            </a:r>
            <a:r>
              <a:rPr lang="en-GB" sz="1100" dirty="0" err="1">
                <a:latin typeface="Arial" pitchFamily="34" charset="0"/>
                <a:cs typeface="+mn-cs"/>
              </a:rPr>
              <a:t>Cherny</a:t>
            </a:r>
            <a:r>
              <a:rPr lang="en-GB" sz="1100" dirty="0">
                <a:latin typeface="Arial" pitchFamily="34" charset="0"/>
                <a:cs typeface="+mn-cs"/>
              </a:rPr>
              <a:t>, GRC SME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Inge Meyer, Roles Build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Ronald Meyer, Roles Build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JD Sudhakar  * </a:t>
            </a: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defRPr/>
            </a:pPr>
            <a:endParaRPr lang="en-US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defRPr/>
            </a:pPr>
            <a:endParaRPr lang="en-US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400" dirty="0">
              <a:latin typeface="Arial" pitchFamily="34" charset="0"/>
              <a:cs typeface="+mn-cs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096000" y="3471863"/>
            <a:ext cx="2765425" cy="2584450"/>
          </a:xfrm>
          <a:prstGeom prst="rect">
            <a:avLst/>
          </a:prstGeom>
          <a:solidFill>
            <a:schemeClr val="bg1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Business Analysts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Mirella</a:t>
            </a:r>
            <a:r>
              <a:rPr lang="en-GB" sz="1100" dirty="0">
                <a:latin typeface="Arial" pitchFamily="34" charset="0"/>
                <a:cs typeface="+mn-cs"/>
              </a:rPr>
              <a:t> Villa,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Scott Ball,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Leslie Wright,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Lody</a:t>
            </a:r>
            <a:r>
              <a:rPr lang="en-GB" sz="1100" dirty="0">
                <a:latin typeface="Arial" pitchFamily="34" charset="0"/>
                <a:cs typeface="+mn-cs"/>
              </a:rPr>
              <a:t> </a:t>
            </a:r>
            <a:r>
              <a:rPr lang="en-GB" sz="1100" dirty="0" err="1">
                <a:latin typeface="Arial" pitchFamily="34" charset="0"/>
                <a:cs typeface="+mn-cs"/>
              </a:rPr>
              <a:t>Petriv</a:t>
            </a:r>
            <a:r>
              <a:rPr lang="en-GB" sz="1100" dirty="0">
                <a:latin typeface="Arial" pitchFamily="34" charset="0"/>
                <a:cs typeface="+mn-cs"/>
              </a:rPr>
              <a:t>, VPF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Bob Casey,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US" sz="1100" dirty="0">
                <a:latin typeface="Arial" pitchFamily="34" charset="0"/>
                <a:cs typeface="+mn-cs"/>
              </a:rPr>
              <a:t>Kristen Hann, IS&amp;T</a:t>
            </a: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Ken </a:t>
            </a:r>
            <a:r>
              <a:rPr lang="en-GB" sz="1100" dirty="0" err="1">
                <a:latin typeface="Arial" pitchFamily="34" charset="0"/>
                <a:cs typeface="+mn-cs"/>
              </a:rPr>
              <a:t>Levie</a:t>
            </a:r>
            <a:r>
              <a:rPr lang="en-GB" sz="1100" dirty="0">
                <a:latin typeface="Arial" pitchFamily="34" charset="0"/>
                <a:cs typeface="+mn-cs"/>
              </a:rPr>
              <a:t>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>
                <a:latin typeface="Arial" pitchFamily="34" charset="0"/>
                <a:cs typeface="+mn-cs"/>
              </a:rPr>
              <a:t>Gregg McGrath, IS&amp;T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r>
              <a:rPr lang="en-GB" sz="1100" dirty="0" err="1">
                <a:latin typeface="Arial" pitchFamily="34" charset="0"/>
                <a:cs typeface="+mn-cs"/>
              </a:rPr>
              <a:t>Sandeep</a:t>
            </a:r>
            <a:r>
              <a:rPr lang="en-GB" sz="1100" dirty="0">
                <a:latin typeface="Arial" pitchFamily="34" charset="0"/>
                <a:cs typeface="+mn-cs"/>
              </a:rPr>
              <a:t> </a:t>
            </a:r>
            <a:r>
              <a:rPr lang="en-GB" sz="1100" dirty="0" err="1">
                <a:latin typeface="Arial" pitchFamily="34" charset="0"/>
                <a:cs typeface="+mn-cs"/>
              </a:rPr>
              <a:t>Nandendla</a:t>
            </a:r>
            <a:r>
              <a:rPr lang="en-GB" sz="1100" dirty="0">
                <a:latin typeface="Arial" pitchFamily="34" charset="0"/>
                <a:cs typeface="+mn-cs"/>
              </a:rPr>
              <a:t>, Business Analyst *</a:t>
            </a: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 marL="91440" indent="-91440"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100" dirty="0">
              <a:latin typeface="Arial" pitchFamily="34" charset="0"/>
              <a:cs typeface="+mn-cs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  <a:defRPr/>
            </a:pPr>
            <a:endParaRPr lang="en-GB" sz="1200" dirty="0">
              <a:latin typeface="Arial" pitchFamily="34" charset="0"/>
              <a:cs typeface="+mn-cs"/>
            </a:endParaRPr>
          </a:p>
        </p:txBody>
      </p:sp>
      <p:sp>
        <p:nvSpPr>
          <p:cNvPr id="11276" name="Rectangle 14"/>
          <p:cNvSpPr>
            <a:spLocks noChangeArrowheads="1"/>
          </p:cNvSpPr>
          <p:nvPr/>
        </p:nvSpPr>
        <p:spPr bwMode="gray">
          <a:xfrm>
            <a:off x="109538" y="4876800"/>
            <a:ext cx="2039937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indent="-177800">
              <a:lnSpc>
                <a:spcPct val="106000"/>
              </a:lnSpc>
              <a:spcBef>
                <a:spcPct val="80000"/>
              </a:spcBef>
              <a:buClr>
                <a:schemeClr val="tx1"/>
              </a:buClr>
              <a:buFont typeface="Wingdings 2" pitchFamily="18" charset="2"/>
              <a:buChar char="¡"/>
            </a:pPr>
            <a:endParaRPr lang="en-US"/>
          </a:p>
        </p:txBody>
      </p:sp>
      <p:sp>
        <p:nvSpPr>
          <p:cNvPr id="11277" name="Rectangle 15"/>
          <p:cNvSpPr>
            <a:spLocks noChangeArrowheads="1"/>
          </p:cNvSpPr>
          <p:nvPr/>
        </p:nvSpPr>
        <p:spPr bwMode="gray">
          <a:xfrm>
            <a:off x="2403475" y="5154613"/>
            <a:ext cx="2039938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indent="-177800">
              <a:lnSpc>
                <a:spcPct val="106000"/>
              </a:lnSpc>
              <a:spcBef>
                <a:spcPct val="80000"/>
              </a:spcBef>
              <a:buClr>
                <a:schemeClr val="tx1"/>
              </a:buClr>
              <a:buFont typeface="Wingdings 2" pitchFamily="18" charset="2"/>
              <a:buChar char="¡"/>
            </a:pPr>
            <a:endParaRPr lang="en-US"/>
          </a:p>
        </p:txBody>
      </p:sp>
      <p:sp>
        <p:nvSpPr>
          <p:cNvPr id="11278" name="Rectangle 16"/>
          <p:cNvSpPr>
            <a:spLocks noChangeArrowheads="1"/>
          </p:cNvSpPr>
          <p:nvPr/>
        </p:nvSpPr>
        <p:spPr bwMode="gray">
          <a:xfrm>
            <a:off x="4619625" y="5154613"/>
            <a:ext cx="2039938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indent="-177800">
              <a:lnSpc>
                <a:spcPct val="106000"/>
              </a:lnSpc>
              <a:spcBef>
                <a:spcPct val="80000"/>
              </a:spcBef>
              <a:buClr>
                <a:schemeClr val="tx1"/>
              </a:buClr>
              <a:buFont typeface="Wingdings 2" pitchFamily="18" charset="2"/>
              <a:buChar char="¡"/>
            </a:pPr>
            <a:endParaRPr lang="en-US"/>
          </a:p>
        </p:txBody>
      </p:sp>
      <p:cxnSp>
        <p:nvCxnSpPr>
          <p:cNvPr id="11279" name="AutoShape 17"/>
          <p:cNvCxnSpPr>
            <a:cxnSpLocks noChangeShapeType="1"/>
            <a:stCxn id="22" idx="0"/>
            <a:endCxn id="10" idx="2"/>
          </p:cNvCxnSpPr>
          <p:nvPr/>
        </p:nvCxnSpPr>
        <p:spPr bwMode="gray">
          <a:xfrm flipH="1" flipV="1">
            <a:off x="4610100" y="1633538"/>
            <a:ext cx="3175" cy="104775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6794500" y="1371600"/>
            <a:ext cx="2066925" cy="107791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Advisory Committee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Mike Bowers, Audit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Allen Marcum, VPF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Basil Stewart, VPF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Mary Weiss, IS&amp;T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505200" y="846138"/>
            <a:ext cx="2209800" cy="787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Executive Sponsors</a:t>
            </a:r>
          </a:p>
          <a:p>
            <a:pPr marL="114300" indent="-11430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Mike Howard, VPF</a:t>
            </a:r>
          </a:p>
          <a:p>
            <a:pPr marL="114300" indent="-11430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Marilyn Smith, IS&amp;T</a:t>
            </a:r>
          </a:p>
          <a:p>
            <a:pPr marL="114300" indent="-11430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Debby Fisher, Audit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511550" y="1738313"/>
            <a:ext cx="2203450" cy="6381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Project Sponsors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Gerry O’Toole, VPF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Bart </a:t>
            </a:r>
            <a:r>
              <a:rPr lang="en-GB" sz="1200" dirty="0" err="1">
                <a:latin typeface="Arial" pitchFamily="34" charset="0"/>
                <a:cs typeface="+mn-cs"/>
              </a:rPr>
              <a:t>Dahlstrom</a:t>
            </a:r>
            <a:r>
              <a:rPr lang="en-GB" sz="1200" dirty="0">
                <a:latin typeface="Arial" pitchFamily="34" charset="0"/>
                <a:cs typeface="+mn-cs"/>
              </a:rPr>
              <a:t>, IS&amp;T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503613" y="2449513"/>
            <a:ext cx="2209800" cy="6810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95000"/>
              </a:lnSpc>
              <a:defRPr/>
            </a:pPr>
            <a:r>
              <a:rPr lang="en-GB" sz="1400" b="1" dirty="0">
                <a:latin typeface="Arial" pitchFamily="34" charset="0"/>
                <a:cs typeface="+mn-cs"/>
              </a:rPr>
              <a:t>Project Management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Sandy </a:t>
            </a:r>
            <a:r>
              <a:rPr lang="en-GB" sz="1200" dirty="0" err="1">
                <a:latin typeface="Arial" pitchFamily="34" charset="0"/>
                <a:cs typeface="+mn-cs"/>
              </a:rPr>
              <a:t>Pata</a:t>
            </a:r>
            <a:r>
              <a:rPr lang="en-GB" sz="1200" dirty="0">
                <a:latin typeface="Arial" pitchFamily="34" charset="0"/>
                <a:cs typeface="+mn-cs"/>
              </a:rPr>
              <a:t>, Consultant</a:t>
            </a:r>
          </a:p>
          <a:p>
            <a:pPr marL="91440" indent="-91440">
              <a:lnSpc>
                <a:spcPct val="95000"/>
              </a:lnSpc>
              <a:buFont typeface="Arial"/>
              <a:buChar char="•"/>
              <a:defRPr/>
            </a:pPr>
            <a:r>
              <a:rPr lang="en-GB" sz="1200" dirty="0">
                <a:latin typeface="Arial" pitchFamily="34" charset="0"/>
                <a:cs typeface="+mn-cs"/>
              </a:rPr>
              <a:t>Karon McCollin, IS&amp;T</a:t>
            </a:r>
          </a:p>
        </p:txBody>
      </p:sp>
      <p:cxnSp>
        <p:nvCxnSpPr>
          <p:cNvPr id="11284" name="AutoShape 17"/>
          <p:cNvCxnSpPr>
            <a:cxnSpLocks noChangeShapeType="1"/>
          </p:cNvCxnSpPr>
          <p:nvPr/>
        </p:nvCxnSpPr>
        <p:spPr bwMode="gray">
          <a:xfrm flipV="1">
            <a:off x="1255713" y="3325813"/>
            <a:ext cx="6516687" cy="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29" name="Straight Connector 28"/>
          <p:cNvCxnSpPr>
            <a:stCxn id="22" idx="3"/>
          </p:cNvCxnSpPr>
          <p:nvPr/>
        </p:nvCxnSpPr>
        <p:spPr>
          <a:xfrm>
            <a:off x="5715000" y="2057400"/>
            <a:ext cx="474663" cy="0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endCxn id="25" idx="1"/>
          </p:cNvCxnSpPr>
          <p:nvPr/>
        </p:nvCxnSpPr>
        <p:spPr>
          <a:xfrm flipV="1">
            <a:off x="5694363" y="1911350"/>
            <a:ext cx="1100137" cy="828675"/>
          </a:xfrm>
          <a:prstGeom prst="bentConnector3">
            <a:avLst>
              <a:gd name="adj1" fmla="val 50000"/>
            </a:avLst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87" name="Title 4"/>
          <p:cNvSpPr>
            <a:spLocks noGrp="1"/>
          </p:cNvSpPr>
          <p:nvPr>
            <p:ph type="title"/>
          </p:nvPr>
        </p:nvSpPr>
        <p:spPr bwMode="auto">
          <a:xfrm>
            <a:off x="109538" y="173038"/>
            <a:ext cx="8829675" cy="620712"/>
          </a:xfrm>
        </p:spPr>
        <p:txBody>
          <a:bodyPr>
            <a:noAutofit/>
          </a:bodyPr>
          <a:lstStyle/>
          <a:p>
            <a:r>
              <a:rPr lang="en-US" sz="4400" dirty="0" smtClean="0">
                <a:ea typeface="ＭＳ Ｐゴシック" pitchFamily="34" charset="-128"/>
              </a:rPr>
              <a:t> </a:t>
            </a:r>
            <a:r>
              <a:rPr lang="en-US" sz="4000" dirty="0" smtClean="0">
                <a:ea typeface="ＭＳ Ｐゴシック" pitchFamily="34" charset="-128"/>
              </a:rPr>
              <a:t>SOD Project Team</a:t>
            </a:r>
          </a:p>
        </p:txBody>
      </p:sp>
      <p:sp>
        <p:nvSpPr>
          <p:cNvPr id="11288" name="TextBox 32"/>
          <p:cNvSpPr txBox="1">
            <a:spLocks noChangeArrowheads="1"/>
          </p:cNvSpPr>
          <p:nvPr/>
        </p:nvSpPr>
        <p:spPr bwMode="auto">
          <a:xfrm>
            <a:off x="6324600" y="64008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Page 12</a:t>
            </a:r>
          </a:p>
        </p:txBody>
      </p:sp>
      <p:sp>
        <p:nvSpPr>
          <p:cNvPr id="11289" name="TextBox 44"/>
          <p:cNvSpPr txBox="1">
            <a:spLocks noChangeArrowheads="1"/>
          </p:cNvSpPr>
          <p:nvPr/>
        </p:nvSpPr>
        <p:spPr bwMode="auto">
          <a:xfrm>
            <a:off x="533400" y="2740025"/>
            <a:ext cx="198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* Consultant</a:t>
            </a:r>
          </a:p>
          <a:p>
            <a:r>
              <a:rPr lang="en-US" sz="1200">
                <a:solidFill>
                  <a:srgbClr val="0000FF"/>
                </a:solidFill>
              </a:rPr>
              <a:t>** </a:t>
            </a:r>
            <a:r>
              <a:rPr lang="en-US" sz="1200"/>
              <a:t>Advisory Committee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PF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VPF PPT Template</Template>
  <TotalTime>3974</TotalTime>
  <Words>1270</Words>
  <Application>Microsoft Office PowerPoint</Application>
  <PresentationFormat>On-screen Show (4:3)</PresentationFormat>
  <Paragraphs>361</Paragraphs>
  <Slides>37</Slides>
  <Notes>2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VPF PPT Template</vt:lpstr>
      <vt:lpstr>Microsoft Office Word Document</vt:lpstr>
      <vt:lpstr>GRC Training  for Risk Owners June 3, 2013 </vt:lpstr>
      <vt:lpstr>Agenda</vt:lpstr>
      <vt:lpstr>SOD Project Overview</vt:lpstr>
      <vt:lpstr>SOD Project Goals</vt:lpstr>
      <vt:lpstr>Why SOD is Important to MIT</vt:lpstr>
      <vt:lpstr>Background</vt:lpstr>
      <vt:lpstr>Defining SAP Roles</vt:lpstr>
      <vt:lpstr>Project Goal – Before and After</vt:lpstr>
      <vt:lpstr> SOD Project Team</vt:lpstr>
      <vt:lpstr>SOD/GRC Project Overall Status </vt:lpstr>
      <vt:lpstr>SOD/GRC Project Progress to Completion</vt:lpstr>
      <vt:lpstr>GRC System Overview</vt:lpstr>
      <vt:lpstr>SAP GRC Suite</vt:lpstr>
      <vt:lpstr>SAP Access Control</vt:lpstr>
      <vt:lpstr>SAP Automated Solution: Access Control</vt:lpstr>
      <vt:lpstr>Access Control Analysis</vt:lpstr>
      <vt:lpstr>Emergency Access Management</vt:lpstr>
      <vt:lpstr>Emergency Access Management</vt:lpstr>
      <vt:lpstr>Emergency Access Management</vt:lpstr>
      <vt:lpstr>GRC Training Session Overview</vt:lpstr>
      <vt:lpstr>GRC Documentation Overview</vt:lpstr>
      <vt:lpstr>Risk Owner Role - Overview</vt:lpstr>
      <vt:lpstr>BREAK 1</vt:lpstr>
      <vt:lpstr>Risk Owner Role - Overview</vt:lpstr>
      <vt:lpstr>Risk Owner Role – Detail</vt:lpstr>
      <vt:lpstr>Risk Owner Role – Detail</vt:lpstr>
      <vt:lpstr>Risk Owner Role – Detail</vt:lpstr>
      <vt:lpstr>Risk Owner Role – Detail</vt:lpstr>
      <vt:lpstr>Risk Owner Role – Detail</vt:lpstr>
      <vt:lpstr>Risk Owner Role – Detail</vt:lpstr>
      <vt:lpstr>GRC Reports Session</vt:lpstr>
      <vt:lpstr>Goals for Today’s GRC Reports Session</vt:lpstr>
      <vt:lpstr>GRC Reports for Risk Owners</vt:lpstr>
      <vt:lpstr>GRC Reports for Risk Owners</vt:lpstr>
      <vt:lpstr>GRC Reports: Job Aids</vt:lpstr>
      <vt:lpstr>Working Session</vt:lpstr>
      <vt:lpstr>Working Session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VPF Segregation of Duties/Roles Definition</dc:title>
  <dc:creator>Tricia Sullivan-Mullen</dc:creator>
  <cp:lastModifiedBy>Administrator</cp:lastModifiedBy>
  <cp:revision>320</cp:revision>
  <cp:lastPrinted>2013-05-22T11:37:47Z</cp:lastPrinted>
  <dcterms:created xsi:type="dcterms:W3CDTF">2012-04-09T16:19:32Z</dcterms:created>
  <dcterms:modified xsi:type="dcterms:W3CDTF">2013-06-03T16:09:26Z</dcterms:modified>
</cp:coreProperties>
</file>