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371" r:id="rId4"/>
    <p:sldId id="293" r:id="rId5"/>
    <p:sldId id="321" r:id="rId6"/>
    <p:sldId id="306" r:id="rId7"/>
    <p:sldId id="338" r:id="rId8"/>
    <p:sldId id="304" r:id="rId9"/>
    <p:sldId id="342" r:id="rId10"/>
    <p:sldId id="344" r:id="rId11"/>
    <p:sldId id="345" r:id="rId12"/>
    <p:sldId id="348" r:id="rId13"/>
    <p:sldId id="364" r:id="rId14"/>
    <p:sldId id="365" r:id="rId15"/>
    <p:sldId id="366" r:id="rId16"/>
    <p:sldId id="367" r:id="rId17"/>
    <p:sldId id="368" r:id="rId18"/>
    <p:sldId id="370" r:id="rId19"/>
    <p:sldId id="369" r:id="rId20"/>
    <p:sldId id="347" r:id="rId21"/>
    <p:sldId id="372" r:id="rId22"/>
    <p:sldId id="374" r:id="rId23"/>
    <p:sldId id="373" r:id="rId24"/>
    <p:sldId id="376" r:id="rId25"/>
    <p:sldId id="377" r:id="rId26"/>
    <p:sldId id="378" r:id="rId27"/>
    <p:sldId id="379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0" r:id="rId39"/>
    <p:sldId id="391" r:id="rId40"/>
    <p:sldId id="392" r:id="rId41"/>
    <p:sldId id="393" r:id="rId42"/>
  </p:sldIdLst>
  <p:sldSz cx="9144000" cy="6858000" type="screen4x3"/>
  <p:notesSz cx="7023100" cy="93091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B20838"/>
    <a:srgbClr val="66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501" autoAdjust="0"/>
    <p:restoredTop sz="99881" autoAdjust="0"/>
  </p:normalViewPr>
  <p:slideViewPr>
    <p:cSldViewPr snapToObjects="1">
      <p:cViewPr>
        <p:scale>
          <a:sx n="100" d="100"/>
          <a:sy n="100" d="100"/>
        </p:scale>
        <p:origin x="-166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-3012" y="-114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78041E1-32B7-4D8A-BC7E-B18EE8C7F148}" type="datetimeFigureOut">
              <a:rPr lang="en-US"/>
              <a:pPr>
                <a:defRPr/>
              </a:pPr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4E656F3-2729-4880-A06F-2ADC7849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F1FC44-3461-4F13-BE83-B71CFB3A8156}" type="datetimeFigureOut">
              <a:rPr lang="en-US"/>
              <a:pPr>
                <a:defRPr/>
              </a:pPr>
              <a:t>5/22/2013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E6BB607-1043-4B3F-BB07-DBBE26B36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7262A-B953-4D78-84D9-C46EEC4478D3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Exec Sponsors: reflect collaborative effort between VPF, IS&amp;T and Audit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Business Role Owners: key stakeholders on business side, primary role in design of new roles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Core Team: involved in implementation of all 14 subprojects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BAs/BSAs- involved in their areas of expertise only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0AFDEB-4373-4FA9-B87A-2EF301DC6907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20065449">
            <a:off x="146611" y="3137892"/>
            <a:ext cx="8717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     </a:t>
            </a:r>
            <a:endParaRPr lang="en-US" sz="5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20663" y="533400"/>
            <a:ext cx="8702675" cy="0"/>
          </a:xfrm>
          <a:prstGeom prst="line">
            <a:avLst/>
          </a:prstGeom>
          <a:ln w="12700">
            <a:solidFill>
              <a:schemeClr val="tx1"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76" y="0"/>
            <a:ext cx="8792736" cy="411162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12" y="1139771"/>
            <a:ext cx="8792736" cy="4754563"/>
          </a:xfrm>
          <a:prstGeom prst="rect">
            <a:avLst/>
          </a:prstGeom>
        </p:spPr>
        <p:txBody>
          <a:bodyPr/>
          <a:lstStyle>
            <a:lvl1pPr marL="274320" indent="-274320">
              <a:buSzPct val="80000"/>
              <a:buFont typeface="Wingdings" charset="2"/>
              <a:buChar char="§"/>
              <a:defRPr sz="2600"/>
            </a:lvl1pPr>
            <a:lvl2pPr marL="731520" indent="-274320">
              <a:buSzPct val="80000"/>
              <a:defRPr sz="2000"/>
            </a:lvl2pPr>
            <a:lvl3pPr marL="1188720" indent="-274320">
              <a:buSzPct val="80000"/>
              <a:buFont typeface="Wingdings" charset="2"/>
              <a:buChar char="§"/>
              <a:defRPr sz="1600"/>
            </a:lvl3pPr>
            <a:lvl4pPr indent="-274320">
              <a:buSzPct val="80000"/>
              <a:defRPr sz="1200"/>
            </a:lvl4pPr>
            <a:lvl5pPr indent="-27432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36912" y="502420"/>
            <a:ext cx="3610749" cy="60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4"/>
          </p:nvPr>
        </p:nvSpPr>
        <p:spPr>
          <a:xfrm>
            <a:off x="285115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5FEEC73-5D65-4055-99A3-2BFCC9CCC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7" name="Picture 6" descr="MIT-VPF-Footer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" y="6307138"/>
            <a:ext cx="40386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57200" y="6202363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7" descr="VPF-footer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759700" y="6234113"/>
            <a:ext cx="10033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7389019" y="6538119"/>
            <a:ext cx="463550" cy="1588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fontAlgn="base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/>
          </p:nvPr>
        </p:nvSpPr>
        <p:spPr bwMode="auto">
          <a:xfrm>
            <a:off x="685800" y="990600"/>
            <a:ext cx="7772400" cy="3276600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ea typeface="ＭＳ Ｐゴシック" pitchFamily="34" charset="-128"/>
              </a:rPr>
              <a:t>GRC Training 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for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VPF Business Analysts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May 2013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9900" y="1090613"/>
            <a:ext cx="830580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latin typeface="+mj-lt"/>
              <a:cs typeface="+mn-cs"/>
            </a:endParaRPr>
          </a:p>
          <a:p>
            <a:pPr marL="742950" indent="-285750">
              <a:buSzPct val="60000"/>
              <a:buFont typeface="Wingdings" charset="2"/>
              <a:buChar char="²"/>
              <a:defRPr/>
            </a:pPr>
            <a:endParaRPr lang="en-US" dirty="0">
              <a:solidFill>
                <a:srgbClr val="000000"/>
              </a:solidFill>
              <a:latin typeface="+mj-lt"/>
              <a:cs typeface="+mn-cs"/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noFill/>
          <a:ln>
            <a:noFill/>
          </a:ln>
        </p:spPr>
        <p:txBody>
          <a:bodyPr/>
          <a:lstStyle/>
          <a:p>
            <a:pPr algn="l"/>
            <a:r>
              <a:rPr lang="en-US" sz="3600" smtClean="0">
                <a:solidFill>
                  <a:srgbClr val="FF0000"/>
                </a:solidFill>
                <a:ea typeface="ＭＳ Ｐゴシック" pitchFamily="34" charset="-128"/>
              </a:rPr>
              <a:t>SOD/GRC Project Overall Status </a:t>
            </a:r>
          </a:p>
        </p:txBody>
      </p:sp>
      <p:cxnSp>
        <p:nvCxnSpPr>
          <p:cNvPr id="12292" name="Straight Connector 7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00400" y="1158875"/>
          <a:ext cx="2536190" cy="137160"/>
        </p:xfrm>
        <a:graphic>
          <a:graphicData uri="http://schemas.openxmlformats.org/drawingml/2006/table">
            <a:tbl>
              <a:tblPr/>
              <a:tblGrid>
                <a:gridCol w="1757045"/>
                <a:gridCol w="7791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Overall Project Status: 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800" b="1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On Target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1" name="Object 3"/>
          <p:cNvGraphicFramePr>
            <a:graphicFrameLocks noChangeAspect="1"/>
          </p:cNvGraphicFramePr>
          <p:nvPr/>
        </p:nvGraphicFramePr>
        <p:xfrm>
          <a:off x="301625" y="1420813"/>
          <a:ext cx="8328025" cy="4056062"/>
        </p:xfrm>
        <a:graphic>
          <a:graphicData uri="http://schemas.openxmlformats.org/presentationml/2006/ole">
            <p:oleObj spid="_x0000_s12301" name="Document" r:id="rId3" imgW="6923842" imgH="3383072" progId="Word.Document.12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990600" y="5341938"/>
            <a:ext cx="7467600" cy="446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latin typeface="Arial" pitchFamily="34" charset="0"/>
                <a:cs typeface="+mn-cs"/>
              </a:rPr>
              <a:t>Notes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By 5/9/2013 all but Laurie Farinella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noFill/>
          <a:ln>
            <a:noFill/>
          </a:ln>
        </p:spPr>
        <p:txBody>
          <a:bodyPr/>
          <a:lstStyle/>
          <a:p>
            <a:pPr algn="l"/>
            <a:r>
              <a:rPr lang="en-US" sz="3600" smtClean="0">
                <a:solidFill>
                  <a:srgbClr val="FF0000"/>
                </a:solidFill>
                <a:ea typeface="ＭＳ Ｐゴシック" pitchFamily="34" charset="-128"/>
              </a:rPr>
              <a:t>SOD/GRC Project Progress to Completion</a:t>
            </a:r>
          </a:p>
        </p:txBody>
      </p:sp>
      <p:cxnSp>
        <p:nvCxnSpPr>
          <p:cNvPr id="13315" name="Straight Connector 6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3038"/>
            <a:ext cx="91440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533400" y="2765425"/>
            <a:ext cx="8229600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System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GRC Suite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295400"/>
            <a:ext cx="67437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Access Control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2954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</a:rPr>
              <a:t>SAP Automated Solution: Access Control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30313"/>
            <a:ext cx="7572375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Access Control Analysis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219200"/>
            <a:ext cx="787558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81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600200"/>
            <a:ext cx="83042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6962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1534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3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Training Session </a:t>
            </a:r>
            <a:r>
              <a:rPr lang="en-US" b="0" dirty="0" smtClean="0">
                <a:ea typeface="ＭＳ Ｐゴシック" pitchFamily="34" charset="-128"/>
              </a:rPr>
              <a:t>Agenda							</a:t>
            </a:r>
            <a:r>
              <a:rPr lang="en-US" sz="2400" b="0" dirty="0" err="1" smtClean="0">
                <a:ea typeface="ＭＳ Ｐゴシック" pitchFamily="34" charset="-128"/>
              </a:rPr>
              <a:t>Mins</a:t>
            </a:r>
            <a:endParaRPr lang="en-US" sz="2400" b="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Overview											  </a:t>
            </a:r>
            <a:r>
              <a:rPr lang="en-US" sz="2400" b="0" dirty="0" smtClean="0">
                <a:ea typeface="ＭＳ Ｐゴシック" pitchFamily="34" charset="-128"/>
              </a:rPr>
              <a:t>30</a:t>
            </a:r>
            <a:endParaRPr lang="en-US" sz="2400" b="0" dirty="0" smtClean="0">
              <a:ea typeface="ＭＳ Ｐゴシック" pitchFamily="34" charset="-128"/>
            </a:endParaRP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b="0" dirty="0" smtClean="0">
                <a:ea typeface="ＭＳ Ｐゴシック" pitchFamily="34" charset="-128"/>
              </a:rPr>
              <a:t>SOD Project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b="0" dirty="0" smtClean="0">
                <a:ea typeface="ＭＳ Ｐゴシック" pitchFamily="34" charset="-128"/>
              </a:rPr>
              <a:t>GRC System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dirty="0" smtClean="0">
                <a:ea typeface="ＭＳ Ｐゴシック" pitchFamily="34" charset="-128"/>
              </a:rPr>
              <a:t>Training materials and available documentation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dirty="0" smtClean="0">
                <a:ea typeface="ＭＳ Ｐゴシック" pitchFamily="34" charset="-128"/>
              </a:rPr>
              <a:t>VPF Business Analyst Role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i="1" dirty="0" smtClean="0">
                <a:ea typeface="ＭＳ Ｐゴシック" pitchFamily="34" charset="-128"/>
              </a:rPr>
              <a:t>											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  <a:endParaRPr lang="en-US" sz="240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VPF Business Analyst Role in </a:t>
            </a:r>
            <a:r>
              <a:rPr lang="en-US" dirty="0" smtClean="0">
                <a:ea typeface="ＭＳ Ｐゴシック" pitchFamily="34" charset="-128"/>
              </a:rPr>
              <a:t>detail		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		  </a:t>
            </a:r>
            <a:r>
              <a:rPr lang="en-US" sz="2400" dirty="0" smtClean="0">
                <a:ea typeface="ＭＳ Ｐゴシック" pitchFamily="34" charset="-128"/>
              </a:rPr>
              <a:t>60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	</a:t>
            </a:r>
            <a:r>
              <a:rPr lang="en-US" dirty="0" smtClean="0">
                <a:ea typeface="ＭＳ Ｐゴシック" pitchFamily="34" charset="-128"/>
              </a:rPr>
              <a:t>												  </a:t>
            </a:r>
            <a:r>
              <a:rPr lang="en-US" sz="2400" dirty="0" smtClean="0">
                <a:ea typeface="ＭＳ Ｐゴシック" pitchFamily="34" charset="-128"/>
              </a:rPr>
              <a:t>10</a:t>
            </a:r>
            <a:endParaRPr lang="en-US" sz="240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&amp; SUIM </a:t>
            </a:r>
            <a:r>
              <a:rPr lang="en-US" b="0" dirty="0" smtClean="0">
                <a:ea typeface="ＭＳ Ｐゴシック" pitchFamily="34" charset="-128"/>
              </a:rPr>
              <a:t>Reports </a:t>
            </a:r>
            <a:r>
              <a:rPr lang="en-US" b="0" dirty="0" smtClean="0">
                <a:ea typeface="ＭＳ Ｐゴシック" pitchFamily="34" charset="-128"/>
              </a:rPr>
              <a:t>demos / hands </a:t>
            </a:r>
            <a:r>
              <a:rPr lang="en-US" b="0" dirty="0" smtClean="0">
                <a:ea typeface="ＭＳ Ｐゴシック" pitchFamily="34" charset="-128"/>
              </a:rPr>
              <a:t>on </a:t>
            </a:r>
            <a:r>
              <a:rPr lang="en-US" b="0" dirty="0" smtClean="0">
                <a:ea typeface="ＭＳ Ｐゴシック" pitchFamily="34" charset="-128"/>
              </a:rPr>
              <a:t>		</a:t>
            </a:r>
            <a:r>
              <a:rPr lang="en-US" sz="2400" dirty="0" smtClean="0">
                <a:ea typeface="ＭＳ Ｐゴシック" pitchFamily="34" charset="-128"/>
              </a:rPr>
              <a:t>120</a:t>
            </a:r>
            <a:endParaRPr lang="en-US" sz="2400" dirty="0" smtClean="0">
              <a:ea typeface="ＭＳ Ｐゴシック" pitchFamily="34" charset="-128"/>
            </a:endParaRP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Lunch break in the middle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Training Session Overview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1447800"/>
          <a:ext cx="6934201" cy="4190998"/>
        </p:xfrm>
        <a:graphic>
          <a:graphicData uri="http://schemas.openxmlformats.org/drawingml/2006/table">
            <a:tbl>
              <a:tblPr/>
              <a:tblGrid>
                <a:gridCol w="1736425"/>
                <a:gridCol w="1502602"/>
                <a:gridCol w="2345899"/>
                <a:gridCol w="1349275"/>
              </a:tblGrid>
              <a:tr h="50726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Role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Attendee Count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 Sessions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Duration Estimate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 23, Little Cayman, 9-4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hrs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Risk Owners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3, Little Cayman, 1-3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6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Role Owners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4, 1-4, Gerry's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 9-1, Basil's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Little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Cayman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2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BSA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 1-5,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Frank's group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 20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9-1,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Siobhan's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W92-206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SOD Coordinator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All Sesions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Several days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VPF Firefighters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3, Little Cayman, 3-4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2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Help Desk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 BSA times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W92-206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Documentation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Various documented resources are available 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GRC-related Roles and Responsibilities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Business events triggering SAP access change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5 GRC Process Flowcharts, with detailed step descriptions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Individual GRC Report Job Aids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Steps for performing an SOD analysis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GRC System and SAP Access Terminology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Change request Forms / Checklists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FireFighter procedures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Other information from GRC – like Risk definitions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Overview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       </a:t>
            </a:r>
            <a:r>
              <a:rPr lang="en-US" sz="2000" dirty="0" smtClean="0">
                <a:latin typeface="+mn-lt"/>
                <a:cs typeface="+mn-cs"/>
              </a:rPr>
              <a:t>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 </a:t>
            </a:r>
            <a:r>
              <a:rPr lang="en-US" sz="2000" dirty="0" smtClean="0">
                <a:latin typeface="+mn-lt"/>
                <a:cs typeface="+mn-cs"/>
              </a:rPr>
              <a:t>Medium </a:t>
            </a:r>
            <a:r>
              <a:rPr lang="en-US" sz="2000" dirty="0" smtClean="0">
                <a:latin typeface="+mn-lt"/>
                <a:cs typeface="+mn-cs"/>
              </a:rPr>
              <a:t>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 </a:t>
            </a:r>
            <a:r>
              <a:rPr lang="en-US" sz="2000" dirty="0" smtClean="0">
                <a:latin typeface="+mn-lt"/>
                <a:cs typeface="+mn-cs"/>
              </a:rPr>
              <a:t>Very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       </a:t>
            </a:r>
            <a:r>
              <a:rPr lang="en-US" sz="2000" dirty="0" smtClean="0">
                <a:latin typeface="+mn-lt"/>
                <a:cs typeface="+mn-cs"/>
              </a:rPr>
              <a:t>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      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1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BRIEF  5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       </a:t>
            </a:r>
            <a:r>
              <a:rPr lang="en-US" sz="2000" dirty="0" smtClean="0">
                <a:latin typeface="+mn-lt"/>
                <a:cs typeface="+mn-cs"/>
              </a:rPr>
              <a:t>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 </a:t>
            </a:r>
            <a:r>
              <a:rPr lang="en-US" sz="2000" dirty="0" smtClean="0">
                <a:latin typeface="+mn-lt"/>
                <a:cs typeface="+mn-cs"/>
              </a:rPr>
              <a:t>Medium </a:t>
            </a:r>
            <a:r>
              <a:rPr lang="en-US" sz="2000" dirty="0" smtClean="0">
                <a:latin typeface="+mn-lt"/>
                <a:cs typeface="+mn-cs"/>
              </a:rPr>
              <a:t>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n-US" sz="2400" dirty="0" smtClean="0">
                <a:latin typeface="+mn-lt"/>
                <a:cs typeface="+mn-cs"/>
              </a:rPr>
              <a:t>        </a:t>
            </a:r>
            <a:r>
              <a:rPr lang="en-US" sz="2000" dirty="0" smtClean="0">
                <a:latin typeface="+mn-lt"/>
                <a:cs typeface="+mn-cs"/>
              </a:rPr>
              <a:t>Very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       </a:t>
            </a:r>
            <a:r>
              <a:rPr lang="en-US" sz="2000" dirty="0" smtClean="0">
                <a:latin typeface="+mn-lt"/>
                <a:cs typeface="+mn-cs"/>
              </a:rPr>
              <a:t>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       </a:t>
            </a:r>
            <a:r>
              <a:rPr lang="en-US" sz="2000" dirty="0" smtClean="0">
                <a:latin typeface="+mn-lt"/>
                <a:cs typeface="+mn-cs"/>
              </a:rPr>
              <a:t>Light 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1	New or Amended Roles		</a:t>
            </a:r>
            <a:r>
              <a:rPr lang="en-US" sz="2400" dirty="0" smtClean="0">
                <a:latin typeface="+mn-lt"/>
                <a:cs typeface="+mn-cs"/>
              </a:rPr>
              <a:t>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Supporting Role Owner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Communicating design to R/3 Security Admin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Assisting with role testing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 Events triggering role changes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2	Mitigation Analysis/Design</a:t>
            </a:r>
            <a:r>
              <a:rPr lang="en-US" sz="2400" dirty="0" smtClean="0">
                <a:latin typeface="+mn-lt"/>
                <a:cs typeface="+mn-cs"/>
              </a:rPr>
              <a:t>	    Medium involvement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Understanding the real risk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</a:t>
            </a:r>
            <a:r>
              <a:rPr lang="en-US" sz="2400" dirty="0" smtClean="0">
                <a:latin typeface="+mn-lt"/>
                <a:cs typeface="+mn-cs"/>
              </a:rPr>
              <a:t>dentify existing </a:t>
            </a:r>
            <a:r>
              <a:rPr lang="en-US" sz="2400" dirty="0" smtClean="0">
                <a:latin typeface="+mn-lt"/>
                <a:cs typeface="+mn-cs"/>
              </a:rPr>
              <a:t>M</a:t>
            </a:r>
            <a:r>
              <a:rPr lang="en-US" sz="2400" dirty="0" smtClean="0">
                <a:latin typeface="+mn-lt"/>
                <a:cs typeface="+mn-cs"/>
              </a:rPr>
              <a:t>itigation Controls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Typically </a:t>
            </a:r>
            <a:r>
              <a:rPr lang="en-US" sz="2400" dirty="0" smtClean="0">
                <a:latin typeface="+mn-lt"/>
                <a:cs typeface="+mn-cs"/>
              </a:rPr>
              <a:t>these two steps </a:t>
            </a:r>
            <a:r>
              <a:rPr lang="en-US" sz="2400" dirty="0" smtClean="0">
                <a:latin typeface="+mn-lt"/>
                <a:cs typeface="+mn-cs"/>
              </a:rPr>
              <a:t>will involve others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</a:t>
            </a:r>
            <a:r>
              <a:rPr lang="en-US" sz="2400" dirty="0" smtClean="0">
                <a:latin typeface="+mn-lt"/>
                <a:cs typeface="+mn-cs"/>
              </a:rPr>
              <a:t>f required, define new Mitigation Controls and test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Risk Owner </a:t>
            </a:r>
            <a:r>
              <a:rPr lang="en-US" sz="2400" dirty="0" smtClean="0">
                <a:latin typeface="+mn-lt"/>
                <a:cs typeface="+mn-cs"/>
              </a:rPr>
              <a:t>with </a:t>
            </a:r>
            <a:r>
              <a:rPr lang="en-US" sz="2400" dirty="0" smtClean="0">
                <a:latin typeface="+mn-lt"/>
                <a:cs typeface="+mn-cs"/>
              </a:rPr>
              <a:t>new GRC-related steps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SOD Analysis Steps document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3	New User / Role Provisioning</a:t>
            </a:r>
            <a:r>
              <a:rPr lang="en-US" sz="2400" dirty="0" smtClean="0">
                <a:latin typeface="+mn-lt"/>
                <a:cs typeface="+mn-cs"/>
              </a:rPr>
              <a:t>	 Should be very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Composite Roles – should have reduced the workload</a:t>
            </a:r>
            <a:endParaRPr lang="en-US" sz="2400" dirty="0" smtClean="0">
              <a:latin typeface="+mn-lt"/>
              <a:cs typeface="+mn-cs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All the work was in the Role maintenance process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May need to assist Role Owner to check role contents</a:t>
            </a: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4	FireFighter Maintenance/Use</a:t>
            </a:r>
            <a:r>
              <a:rPr lang="en-US" sz="2400" dirty="0" smtClean="0">
                <a:latin typeface="+mn-lt"/>
                <a:cs typeface="+mn-cs"/>
              </a:rPr>
              <a:t>	    FF use only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No involvement in FFID assignments 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All the work was in the Role maintenance </a:t>
            </a:r>
            <a:r>
              <a:rPr lang="en-US" sz="2400" dirty="0" smtClean="0">
                <a:latin typeface="+mn-lt"/>
                <a:cs typeface="+mn-cs"/>
              </a:rPr>
              <a:t>process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Using your FFIDs – already trained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May need to assist FFID Controller to review logs</a:t>
            </a:r>
            <a:endParaRPr lang="en-US" sz="2400" dirty="0" smtClean="0">
              <a:latin typeface="+mn-lt"/>
              <a:cs typeface="+mn-cs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VPF BA Role – In Detail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VPF BA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B050"/>
                </a:solidFill>
                <a:latin typeface="+mn-lt"/>
                <a:cs typeface="+mn-cs"/>
              </a:rPr>
              <a:t>5	Periodic Compliance reviews</a:t>
            </a:r>
            <a:r>
              <a:rPr lang="en-US" sz="2400" dirty="0" smtClean="0">
                <a:latin typeface="+mn-lt"/>
                <a:cs typeface="+mn-cs"/>
              </a:rPr>
              <a:t>	   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Support Role Owner :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unexpected SODs are reported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Mitigation Control reports have unusual activity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Recertification of </a:t>
            </a:r>
            <a:r>
              <a:rPr lang="en-US" sz="2400" dirty="0" smtClean="0">
                <a:latin typeface="+mn-lt"/>
                <a:cs typeface="+mn-cs"/>
              </a:rPr>
              <a:t>Mitigation </a:t>
            </a:r>
            <a:r>
              <a:rPr lang="en-US" sz="2400" dirty="0" smtClean="0">
                <a:latin typeface="+mn-lt"/>
                <a:cs typeface="+mn-cs"/>
              </a:rPr>
              <a:t>Control assignment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Role / User,  User / Role analysis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Project 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0772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Project Overview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What were the Project Goals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What is an SOD 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Why SOD is Important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Project Scope, Team and Approach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GRC Overview</a:t>
            </a:r>
          </a:p>
          <a:p>
            <a:pPr marL="566738" indent="-566738">
              <a:buClrTx/>
              <a:buSzPct val="60000"/>
              <a:buFont typeface="Wingdings" pitchFamily="2" charset="2"/>
              <a:buChar char="²"/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2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10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Reports for BAs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Business Analysts are considered GRC Reporting Power Users and have access to all reports in scope for GRC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Business Analysts will use GRC Reports to carry out responsibilities as part of the following GRC processes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1 :  New or Amended Roles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2 :  Mitigation </a:t>
            </a:r>
            <a:r>
              <a:rPr lang="en-US" sz="2000" dirty="0" smtClean="0">
                <a:latin typeface="+mn-lt"/>
                <a:cs typeface="+mn-cs"/>
              </a:rPr>
              <a:t>Analysis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063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34" charset="-128"/>
              </a:rPr>
              <a:t>Goals for Today’s GRC 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Help you get comfortable with the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Introduce you to tools that are available (Report Job Aids and Reference Documents)</a:t>
            </a:r>
            <a:endParaRPr lang="en-US" sz="28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Demo </a:t>
            </a:r>
            <a:r>
              <a:rPr lang="en-US" sz="2000" dirty="0">
                <a:latin typeface="+mn-lt"/>
              </a:rPr>
              <a:t>key reports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GRC User Level (Report 12)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GRC User Level Simulation (Report 13</a:t>
            </a:r>
            <a:r>
              <a:rPr lang="en-US" sz="2000" dirty="0" smtClean="0">
                <a:latin typeface="+mn-lt"/>
              </a:rPr>
              <a:t>)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GRC Reporting Basics (defining report criteria, saving variants, executing background jobs, etc.)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Have a working session to help you answer your own questions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GRC Reports: Reference Documents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Detailed Reporting 101 documents outlining the basics of using GRC reports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 smtClean="0">
                <a:latin typeface="+mn-lt"/>
              </a:rPr>
              <a:t>Action for each step</a:t>
            </a:r>
            <a:endParaRPr lang="en-US" sz="16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 smtClean="0">
                <a:latin typeface="+mn-lt"/>
              </a:rPr>
              <a:t>Screenshot</a:t>
            </a:r>
            <a:endParaRPr lang="en-US" sz="20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Include: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R1 Access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R2 Add or Remove Search Lines to a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R3 Search for Input Values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R4 Save a Variant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R5 Execute a Background Job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R6 Filter a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R7 Change Your Report View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R8 Export Data from GRC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1600" dirty="0">
                <a:latin typeface="+mn-lt"/>
              </a:rPr>
              <a:t>R9 Simple Sort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9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Detailed procedure documents outlining how to execute each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Action for each step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Screenshot</a:t>
            </a: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Numbered to align with the report number assigned to each report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Outline a brief use case scenario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Include steps for different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  <a:cs typeface="+mn-cs"/>
              </a:rPr>
              <a:t>Step numbering diverges for each of the scenarios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7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00" y="1295400"/>
            <a:ext cx="6172200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01 Risk Violations</a:t>
            </a:r>
          </a:p>
          <a:p>
            <a:r>
              <a:rPr lang="en-US" dirty="0">
                <a:latin typeface="+mn-lt"/>
              </a:rPr>
              <a:t>02 User Analysis</a:t>
            </a:r>
          </a:p>
          <a:p>
            <a:r>
              <a:rPr lang="en-US" dirty="0">
                <a:latin typeface="+mn-lt"/>
              </a:rPr>
              <a:t>03 Violations Comparisons</a:t>
            </a:r>
          </a:p>
          <a:p>
            <a:r>
              <a:rPr lang="en-US" dirty="0">
                <a:latin typeface="+mn-lt"/>
              </a:rPr>
              <a:t>04 Access Rule Library</a:t>
            </a:r>
          </a:p>
          <a:p>
            <a:r>
              <a:rPr lang="en-US" dirty="0">
                <a:latin typeface="+mn-lt"/>
              </a:rPr>
              <a:t>05 SUIM Roles by Role Name</a:t>
            </a:r>
          </a:p>
          <a:p>
            <a:r>
              <a:rPr lang="en-US" dirty="0">
                <a:latin typeface="+mn-lt"/>
              </a:rPr>
              <a:t>06 User to Role Relationship</a:t>
            </a:r>
          </a:p>
          <a:p>
            <a:r>
              <a:rPr lang="en-US" dirty="0">
                <a:latin typeface="+mn-lt"/>
              </a:rPr>
              <a:t>07 Role Relationship with User - User Group</a:t>
            </a:r>
          </a:p>
          <a:p>
            <a:r>
              <a:rPr lang="en-US" dirty="0">
                <a:latin typeface="+mn-lt"/>
              </a:rPr>
              <a:t>08 SUIM Users by User ID</a:t>
            </a:r>
          </a:p>
          <a:p>
            <a:r>
              <a:rPr lang="en-US" dirty="0">
                <a:latin typeface="+mn-lt"/>
              </a:rPr>
              <a:t>09 Count Authorizations for Users</a:t>
            </a:r>
          </a:p>
          <a:p>
            <a:r>
              <a:rPr lang="en-US" dirty="0">
                <a:latin typeface="+mn-lt"/>
              </a:rPr>
              <a:t>10 Action Usage by User Role and Profile</a:t>
            </a:r>
          </a:p>
          <a:p>
            <a:r>
              <a:rPr lang="en-US" dirty="0">
                <a:latin typeface="+mn-lt"/>
              </a:rPr>
              <a:t>11 Mitigation Control Report</a:t>
            </a:r>
          </a:p>
          <a:p>
            <a:r>
              <a:rPr lang="en-US" dirty="0">
                <a:latin typeface="+mn-lt"/>
              </a:rPr>
              <a:t>12 User Level</a:t>
            </a:r>
          </a:p>
          <a:p>
            <a:r>
              <a:rPr lang="en-US" dirty="0">
                <a:latin typeface="+mn-lt"/>
              </a:rPr>
              <a:t>13 User Level Simulation</a:t>
            </a:r>
          </a:p>
          <a:p>
            <a:r>
              <a:rPr lang="en-US" dirty="0">
                <a:latin typeface="+mn-lt"/>
              </a:rPr>
              <a:t>14 Role Level</a:t>
            </a:r>
          </a:p>
          <a:p>
            <a:r>
              <a:rPr lang="en-US" dirty="0">
                <a:latin typeface="+mn-lt"/>
              </a:rPr>
              <a:t>15 Role Level Simulation</a:t>
            </a:r>
          </a:p>
          <a:p>
            <a:r>
              <a:rPr lang="en-US" dirty="0">
                <a:latin typeface="+mn-lt"/>
              </a:rPr>
              <a:t>16 Profile Level</a:t>
            </a:r>
          </a:p>
          <a:p>
            <a:r>
              <a:rPr lang="en-US" dirty="0">
                <a:latin typeface="+mn-lt"/>
              </a:rPr>
              <a:t>17 Profile Level Simulation</a:t>
            </a:r>
            <a:endParaRPr lang="en-US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4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Why do BAs need GRC Reports</a:t>
            </a:r>
            <a:r>
              <a:rPr lang="en-US" dirty="0" smtClean="0">
                <a:ea typeface="ＭＳ Ｐゴシック" pitchFamily="34" charset="-128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SUIM Roles by Role Name (Report 05</a:t>
            </a:r>
            <a:r>
              <a:rPr lang="en-US" sz="1400" b="1" dirty="0" smtClean="0">
                <a:latin typeface="+mn-lt"/>
              </a:rPr>
              <a:t>)</a:t>
            </a:r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  <a:cs typeface="+mn-cs"/>
              </a:rPr>
              <a:t>What single roles are in this composite role?</a:t>
            </a:r>
            <a:endParaRPr lang="en-US" sz="1400" i="1" dirty="0">
              <a:latin typeface="+mn-lt"/>
              <a:cs typeface="+mn-cs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 smtClean="0">
                <a:latin typeface="+mn-lt"/>
              </a:rPr>
              <a:t>GRC User to Role Relationship (Report 06)</a:t>
            </a:r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  <a:cs typeface="+mn-cs"/>
              </a:rPr>
              <a:t>Which users have access to this role?</a:t>
            </a:r>
            <a:endParaRPr lang="en-US" sz="1400" i="1" dirty="0">
              <a:latin typeface="+mn-lt"/>
              <a:cs typeface="+mn-cs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 smtClean="0">
                <a:latin typeface="+mn-lt"/>
              </a:rPr>
              <a:t>GRC </a:t>
            </a:r>
            <a:r>
              <a:rPr lang="en-US" sz="1400" b="1" dirty="0">
                <a:latin typeface="+mn-lt"/>
              </a:rPr>
              <a:t>Role Relationship with User - User Group (Report 07</a:t>
            </a:r>
            <a:r>
              <a:rPr lang="en-US" sz="1400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Which roles does this user (or set of users) have?</a:t>
            </a:r>
            <a:endParaRPr lang="en-US" sz="1400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SUIM Users by User ID (Report 08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>
                <a:latin typeface="+mn-lt"/>
              </a:rPr>
              <a:t>What </a:t>
            </a:r>
            <a:r>
              <a:rPr lang="en-US" sz="1400" i="1" dirty="0" smtClean="0">
                <a:latin typeface="+mn-lt"/>
              </a:rPr>
              <a:t>is the difference between these users’ access?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GRC Count Authorizations for Users (Report 09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What are all the roles and profiles assigned to a user (or set of users)?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GRC Action Usage by User Role and Profile (Report 10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Do users really need this transaction that’s in their roles?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GRC Mitigation Control Report (Report 11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What risks is this control supposed to be mitigating?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GRC User Level (Report 12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Does this user (or set of users) have any unmitigated SODs?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400" b="1" dirty="0">
                <a:latin typeface="+mn-lt"/>
              </a:rPr>
              <a:t>GRC User Level Simulation (Report 13</a:t>
            </a:r>
            <a:r>
              <a:rPr lang="en-US" sz="1400" b="1" dirty="0" smtClean="0">
                <a:latin typeface="+mn-lt"/>
              </a:rPr>
              <a:t>)</a:t>
            </a:r>
            <a:endParaRPr lang="en-US" sz="1400" b="1" dirty="0"/>
          </a:p>
          <a:p>
            <a:pPr marL="909638" lvl="1" indent="-566738">
              <a:spcBef>
                <a:spcPts val="300"/>
              </a:spcBef>
              <a:buSzPct val="60000"/>
              <a:buFont typeface="Wingdings" pitchFamily="2" charset="2"/>
              <a:buChar char="²"/>
            </a:pPr>
            <a:r>
              <a:rPr lang="en-US" sz="1400" i="1" dirty="0" smtClean="0">
                <a:latin typeface="+mn-lt"/>
              </a:rPr>
              <a:t>If we give this user (or set of users) this new transaction, will that cause new SODs?</a:t>
            </a:r>
            <a:endParaRPr lang="en-US" sz="1400" i="1" dirty="0">
              <a:latin typeface="+mn-lt"/>
            </a:endParaRP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endParaRPr lang="en-US" sz="1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7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Reports: 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>
                <a:latin typeface="+mn-lt"/>
              </a:rPr>
              <a:t>SUIM Roles by Role Name (Report 05) </a:t>
            </a:r>
          </a:p>
          <a:p>
            <a:pPr algn="ctr"/>
            <a:endParaRPr lang="en-US" sz="2800" dirty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781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Reports: 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GRC </a:t>
            </a:r>
            <a:r>
              <a:rPr lang="en-US" sz="2800" dirty="0">
                <a:latin typeface="+mn-lt"/>
              </a:rPr>
              <a:t>User Level (Report 12)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0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Reports: 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>
                <a:latin typeface="+mn-lt"/>
              </a:rPr>
              <a:t>GRC User Level Simulation (Report 13)</a:t>
            </a:r>
          </a:p>
          <a:p>
            <a:pPr algn="ctr"/>
            <a:endParaRPr lang="en-US" sz="2800" dirty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3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Project Goals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" y="1189038"/>
            <a:ext cx="8229600" cy="4830762"/>
          </a:xfrm>
        </p:spPr>
        <p:txBody>
          <a:bodyPr/>
          <a:lstStyle/>
          <a:p>
            <a:pPr>
              <a:buFont typeface="Symbol" pitchFamily="18" charset="2"/>
              <a:buChar char="à"/>
              <a:defRPr/>
            </a:pPr>
            <a:r>
              <a:rPr lang="en-US" dirty="0" smtClean="0"/>
              <a:t>Build a standardized </a:t>
            </a:r>
            <a:r>
              <a:rPr lang="en-US" dirty="0"/>
              <a:t>framework of </a:t>
            </a:r>
            <a:r>
              <a:rPr lang="en-US" dirty="0" smtClean="0"/>
              <a:t>SAP security </a:t>
            </a:r>
            <a:r>
              <a:rPr lang="en-US" dirty="0"/>
              <a:t>roles across all VPF </a:t>
            </a:r>
            <a:r>
              <a:rPr lang="en-US" dirty="0" smtClean="0"/>
              <a:t>areas which includes :</a:t>
            </a:r>
          </a:p>
          <a:p>
            <a:pPr>
              <a:buFont typeface="Symbol" pitchFamily="18" charset="2"/>
              <a:buChar char="à"/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Redesigning SAP access roles to be job-based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Ensuring there is adequate Segregation </a:t>
            </a:r>
            <a:r>
              <a:rPr lang="en-US" sz="2400" dirty="0"/>
              <a:t>of </a:t>
            </a:r>
            <a:r>
              <a:rPr lang="en-US" sz="2400" dirty="0" smtClean="0"/>
              <a:t>Duties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One person does not </a:t>
            </a:r>
            <a:r>
              <a:rPr lang="en-US" sz="2000" dirty="0"/>
              <a:t>have end-to-end access to a business process</a:t>
            </a:r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Where possible, data </a:t>
            </a:r>
            <a:r>
              <a:rPr lang="en-US" sz="2000" dirty="0"/>
              <a:t>entry and </a:t>
            </a:r>
            <a:r>
              <a:rPr lang="en-US" sz="2000" dirty="0" smtClean="0"/>
              <a:t>approvals are segregated</a:t>
            </a:r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Includes some re-assignment actions between jobs, </a:t>
            </a:r>
            <a:r>
              <a:rPr lang="en-US" sz="2000" b="1" dirty="0" smtClean="0"/>
              <a:t>remediation</a:t>
            </a:r>
            <a:endParaRPr lang="en-US" sz="2000" dirty="0" smtClean="0"/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Controls in place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2">
              <a:spcBef>
                <a:spcPts val="0"/>
              </a:spcBef>
              <a:defRPr/>
            </a:pPr>
            <a:r>
              <a:rPr lang="en-US" sz="2000" dirty="0"/>
              <a:t>Preventative </a:t>
            </a:r>
            <a:r>
              <a:rPr lang="en-US" sz="2000" dirty="0" smtClean="0"/>
              <a:t>	– </a:t>
            </a:r>
            <a:r>
              <a:rPr lang="en-US" sz="2000" dirty="0"/>
              <a:t>proactive, ahead of the </a:t>
            </a:r>
            <a:r>
              <a:rPr lang="en-US" sz="2000" dirty="0" smtClean="0"/>
              <a:t>game</a:t>
            </a:r>
            <a:endParaRPr lang="en-US" sz="2000" b="1" dirty="0"/>
          </a:p>
          <a:p>
            <a:pPr lvl="2">
              <a:spcBef>
                <a:spcPts val="0"/>
              </a:spcBef>
              <a:defRPr/>
            </a:pPr>
            <a:r>
              <a:rPr lang="en-US" sz="2000" dirty="0"/>
              <a:t>Detective </a:t>
            </a:r>
            <a:r>
              <a:rPr lang="en-US" sz="2000" dirty="0" smtClean="0"/>
              <a:t>		– </a:t>
            </a:r>
            <a:r>
              <a:rPr lang="en-US" sz="2000" dirty="0"/>
              <a:t>reactive, after the fact, </a:t>
            </a:r>
            <a:r>
              <a:rPr lang="en-US" sz="2000" b="1" dirty="0" smtClean="0"/>
              <a:t>mitigation</a:t>
            </a:r>
          </a:p>
          <a:p>
            <a:pPr lvl="2">
              <a:spcBef>
                <a:spcPts val="0"/>
              </a:spcBef>
              <a:defRPr/>
            </a:pPr>
            <a:endParaRPr lang="en-US" sz="800" b="1" dirty="0"/>
          </a:p>
          <a:p>
            <a:pPr marL="801688" lvl="2" indent="-342900">
              <a:spcBef>
                <a:spcPts val="0"/>
              </a:spcBef>
              <a:buFont typeface="Wingdings" charset="2"/>
              <a:buChar char="²"/>
              <a:defRPr/>
            </a:pPr>
            <a:r>
              <a:rPr lang="en-US" sz="2400" dirty="0"/>
              <a:t>Role &amp; Risk </a:t>
            </a:r>
            <a:r>
              <a:rPr lang="en-US" sz="2400" dirty="0" smtClean="0"/>
              <a:t>ownership assigned to business management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Reports: 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endParaRPr lang="en-US" sz="2800" dirty="0" smtClean="0">
              <a:latin typeface="+mn-lt"/>
            </a:endParaRP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101 Basics</a:t>
            </a:r>
            <a:endParaRPr lang="en-US" sz="2800" dirty="0">
              <a:latin typeface="+mn-lt"/>
            </a:endParaRPr>
          </a:p>
          <a:p>
            <a:pPr algn="ctr"/>
            <a:endParaRPr lang="en-US" sz="2800" dirty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33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Working Session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Using GRC Reports to find answers to our authorizations and SOD questions.</a:t>
            </a: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If you have a question, try using the Job Aids or Reference Documents!</a:t>
            </a:r>
          </a:p>
          <a:p>
            <a:pPr algn="ctr"/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If you still have a question, please feel free to ask.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Why SOD is Important to MIT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Font typeface="Courier New" pitchFamily="49" charset="0"/>
              <a:buNone/>
              <a:defRPr/>
            </a:pPr>
            <a:r>
              <a:rPr lang="en-US" dirty="0" smtClean="0"/>
              <a:t>Prevention </a:t>
            </a:r>
            <a:r>
              <a:rPr lang="en-US" dirty="0"/>
              <a:t>of fraud and </a:t>
            </a:r>
            <a:r>
              <a:rPr lang="en-US" dirty="0" smtClean="0"/>
              <a:t>abuse!</a:t>
            </a:r>
          </a:p>
          <a:p>
            <a:pPr marL="457200" lvl="1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en-US" dirty="0" smtClean="0"/>
          </a:p>
          <a:p>
            <a:pPr marL="457200" lvl="1" indent="0">
              <a:buFont typeface="Wingdings" pitchFamily="2" charset="2"/>
              <a:buNone/>
              <a:defRPr/>
            </a:pPr>
            <a:r>
              <a:rPr lang="en-US" dirty="0" smtClean="0"/>
              <a:t>Protecting </a:t>
            </a:r>
            <a:r>
              <a:rPr lang="en-US" dirty="0"/>
              <a:t>MIT’s financial </a:t>
            </a:r>
            <a:r>
              <a:rPr lang="en-US" dirty="0" smtClean="0"/>
              <a:t>data:</a:t>
            </a:r>
          </a:p>
          <a:p>
            <a:pPr lvl="2">
              <a:defRPr/>
            </a:pPr>
            <a:r>
              <a:rPr lang="en-US" sz="2000" dirty="0" smtClean="0"/>
              <a:t>Ensuring adequate access controls are in place</a:t>
            </a:r>
          </a:p>
          <a:p>
            <a:pPr lvl="2">
              <a:defRPr/>
            </a:pPr>
            <a:r>
              <a:rPr lang="en-US" sz="2000" i="1" dirty="0" smtClean="0"/>
              <a:t>Would </a:t>
            </a:r>
            <a:r>
              <a:rPr lang="en-US" sz="2000" i="1" dirty="0"/>
              <a:t>you know if a breach </a:t>
            </a:r>
            <a:r>
              <a:rPr lang="en-US" sz="2000" i="1" dirty="0" smtClean="0"/>
              <a:t>occurred?</a:t>
            </a:r>
          </a:p>
          <a:p>
            <a:pPr marL="914400" lvl="2" indent="0">
              <a:buFont typeface="Wingdings" pitchFamily="2" charset="2"/>
              <a:buNone/>
              <a:defRPr/>
            </a:pPr>
            <a:endParaRPr lang="en-US" sz="2000" dirty="0"/>
          </a:p>
          <a:p>
            <a:pPr marL="457200" lvl="1" indent="0">
              <a:buFont typeface="Wingdings" pitchFamily="2" charset="2"/>
              <a:buNone/>
              <a:defRPr/>
            </a:pPr>
            <a:r>
              <a:rPr lang="en-US" dirty="0" smtClean="0"/>
              <a:t>Business area and specific job focus :</a:t>
            </a:r>
            <a:endParaRPr lang="en-US" dirty="0"/>
          </a:p>
          <a:p>
            <a:pPr lvl="2">
              <a:defRPr/>
            </a:pPr>
            <a:r>
              <a:rPr lang="en-US" sz="2000" b="1" dirty="0" smtClean="0"/>
              <a:t>Business Owner</a:t>
            </a:r>
            <a:r>
              <a:rPr lang="en-US" sz="2000" dirty="0" smtClean="0"/>
              <a:t>: is responsible </a:t>
            </a:r>
            <a:r>
              <a:rPr lang="en-US" sz="2000" dirty="0"/>
              <a:t>for work conducted within </a:t>
            </a:r>
            <a:r>
              <a:rPr lang="en-US" sz="2000" dirty="0" smtClean="0"/>
              <a:t>the business area.  Needs to :</a:t>
            </a:r>
          </a:p>
          <a:p>
            <a:pPr lvl="3">
              <a:defRPr/>
            </a:pPr>
            <a:r>
              <a:rPr lang="en-US" sz="2000" dirty="0" smtClean="0"/>
              <a:t>Know what the people in the business area can do in SAP</a:t>
            </a:r>
          </a:p>
          <a:p>
            <a:pPr lvl="3">
              <a:defRPr/>
            </a:pPr>
            <a:r>
              <a:rPr lang="en-US" sz="2000" dirty="0" smtClean="0"/>
              <a:t>Ensure procedures are in place to minimize any risks</a:t>
            </a:r>
          </a:p>
          <a:p>
            <a:pPr lvl="2">
              <a:defRPr/>
            </a:pPr>
            <a:r>
              <a:rPr lang="en-US" sz="2000" b="1" dirty="0" smtClean="0"/>
              <a:t>Business Users</a:t>
            </a:r>
            <a:r>
              <a:rPr lang="en-US" sz="2000" dirty="0"/>
              <a:t>:</a:t>
            </a:r>
            <a:r>
              <a:rPr lang="en-US" sz="2000" dirty="0" smtClean="0"/>
              <a:t> should only have transactions required by their current job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717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9550" y="1447800"/>
            <a:ext cx="116046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167688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Background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090613"/>
          <a:ext cx="8167375" cy="499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71800"/>
                <a:gridCol w="5195575"/>
              </a:tblGrid>
              <a:tr h="3471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MIT approach to SAP Authorizations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262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1" baseline="0" dirty="0" smtClean="0"/>
                        <a:t>Approach to SAP security has been largely unchanged since implementation in late 1990’s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aseline="0" dirty="0" smtClean="0"/>
                    </a:p>
                  </a:txBody>
                  <a:tcPr/>
                </a:tc>
              </a:tr>
              <a:tr h="1128383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Distributed </a:t>
                      </a:r>
                      <a:r>
                        <a:rPr lang="en-US" baseline="0" dirty="0" smtClean="0"/>
                        <a:t>responsibility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Authorizations granted </a:t>
                      </a:r>
                      <a:r>
                        <a:rPr lang="en-US" sz="1800" baseline="0" dirty="0" smtClean="0"/>
                        <a:t>and removed by several hundred primary authorizers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Segregation of duties not considered when granting authorizations</a:t>
                      </a:r>
                    </a:p>
                  </a:txBody>
                  <a:tcPr/>
                </a:tc>
              </a:tr>
              <a:tr h="607591">
                <a:tc>
                  <a:txBody>
                    <a:bodyPr/>
                    <a:lstStyle/>
                    <a:p>
                      <a:r>
                        <a:rPr lang="en-US" dirty="0" smtClean="0"/>
                        <a:t>Designed around</a:t>
                      </a:r>
                      <a:r>
                        <a:rPr lang="en-US" baseline="0" dirty="0" smtClean="0"/>
                        <a:t> people, not roles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Not linked to a person’s job or employment status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Individuals</a:t>
                      </a:r>
                      <a:r>
                        <a:rPr lang="en-US" sz="1800" baseline="0" dirty="0" smtClean="0"/>
                        <a:t> with more access than needed to perform their jobs</a:t>
                      </a:r>
                      <a:endParaRPr lang="en-US" sz="1800" dirty="0" smtClean="0"/>
                    </a:p>
                  </a:txBody>
                  <a:tcPr/>
                </a:tc>
              </a:tr>
              <a:tr h="867987">
                <a:tc>
                  <a:txBody>
                    <a:bodyPr/>
                    <a:lstStyle/>
                    <a:p>
                      <a:r>
                        <a:rPr lang="en-US" dirty="0" smtClean="0"/>
                        <a:t>Relies on manual 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Individuals</a:t>
                      </a:r>
                      <a:r>
                        <a:rPr lang="en-US" sz="1800" baseline="0" dirty="0" smtClean="0"/>
                        <a:t> retain authorizations related to past jobs, unless manually removed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Requests via email, phone calls</a:t>
                      </a:r>
                    </a:p>
                  </a:txBody>
                  <a:tcPr/>
                </a:tc>
              </a:tr>
              <a:tr h="5705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Limited controls</a:t>
                      </a:r>
                      <a:r>
                        <a:rPr lang="en-US" baseline="0" dirty="0" smtClean="0"/>
                        <a:t> and documentation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No formal</a:t>
                      </a:r>
                      <a:r>
                        <a:rPr lang="en-US" sz="1800" baseline="0" dirty="0" smtClean="0"/>
                        <a:t> controls </a:t>
                      </a:r>
                      <a:r>
                        <a:rPr lang="en-US" sz="1800" dirty="0" smtClean="0"/>
                        <a:t>t</a:t>
                      </a:r>
                      <a:r>
                        <a:rPr lang="en-US" sz="1800" baseline="0" dirty="0" smtClean="0"/>
                        <a:t>o identify and address segregation of duties conflicts, security risk</a:t>
                      </a:r>
                      <a:endParaRPr lang="en-US" sz="1800" dirty="0" smtClean="0"/>
                    </a:p>
                  </a:txBody>
                  <a:tcPr/>
                </a:tc>
              </a:tr>
              <a:tr h="607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Delay</a:t>
                      </a:r>
                      <a:r>
                        <a:rPr lang="en-US" baseline="0" dirty="0" smtClean="0"/>
                        <a:t> in implementing corrective action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Limited system</a:t>
                      </a:r>
                      <a:r>
                        <a:rPr lang="en-US" sz="1800" baseline="0" dirty="0" smtClean="0"/>
                        <a:t> and business resources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aseline="0" dirty="0" smtClean="0"/>
                        <a:t>Other implementations have taken priority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3"/>
          <p:cNvSpPr/>
          <p:nvPr/>
        </p:nvSpPr>
        <p:spPr>
          <a:xfrm>
            <a:off x="1371600" y="1122363"/>
            <a:ext cx="2362200" cy="7096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Defining SAP Roles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92250"/>
            <a:ext cx="55626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728663" y="1219200"/>
            <a:ext cx="786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FFFF"/>
              </a:buClr>
            </a:pPr>
            <a:endParaRPr lang="en-US" sz="20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243" name="Straight Connector 7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663" y="2055813"/>
            <a:ext cx="1100137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10245" name="Rounded Rectangle 3"/>
          <p:cNvSpPr>
            <a:spLocks noChangeArrowheads="1"/>
          </p:cNvSpPr>
          <p:nvPr/>
        </p:nvSpPr>
        <p:spPr bwMode="auto">
          <a:xfrm>
            <a:off x="952500" y="3657600"/>
            <a:ext cx="11430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</a:rPr>
              <a:t>Customer Creation</a:t>
            </a:r>
          </a:p>
        </p:txBody>
      </p:sp>
      <p:sp>
        <p:nvSpPr>
          <p:cNvPr id="10246" name="Rounded Rectangle 11"/>
          <p:cNvSpPr>
            <a:spLocks noChangeArrowheads="1"/>
          </p:cNvSpPr>
          <p:nvPr/>
        </p:nvSpPr>
        <p:spPr bwMode="auto">
          <a:xfrm>
            <a:off x="261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Invoice  / Billing</a:t>
            </a:r>
          </a:p>
        </p:txBody>
      </p:sp>
      <p:cxnSp>
        <p:nvCxnSpPr>
          <p:cNvPr id="10247" name="Straight Connector 8"/>
          <p:cNvCxnSpPr>
            <a:cxnSpLocks noChangeShapeType="1"/>
          </p:cNvCxnSpPr>
          <p:nvPr/>
        </p:nvCxnSpPr>
        <p:spPr bwMode="auto">
          <a:xfrm>
            <a:off x="4267200" y="2286000"/>
            <a:ext cx="0" cy="3810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19638" y="2827338"/>
            <a:ext cx="1147762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1</a:t>
            </a:r>
          </a:p>
        </p:txBody>
      </p:sp>
      <p:sp>
        <p:nvSpPr>
          <p:cNvPr id="16" name="Rounded Rectangle 15"/>
          <p:cNvSpPr>
            <a:spLocks noChangeArrowheads="1"/>
          </p:cNvSpPr>
          <p:nvPr/>
        </p:nvSpPr>
        <p:spPr bwMode="auto">
          <a:xfrm>
            <a:off x="4719638" y="3657600"/>
            <a:ext cx="1173162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Customer </a:t>
            </a:r>
          </a:p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Creation</a:t>
            </a: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642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Invoice / Billing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48425" y="2827338"/>
            <a:ext cx="1171575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2</a:t>
            </a:r>
          </a:p>
        </p:txBody>
      </p:sp>
      <p:sp>
        <p:nvSpPr>
          <p:cNvPr id="10252" name="TextBox 12"/>
          <p:cNvSpPr txBox="1">
            <a:spLocks noChangeArrowheads="1"/>
          </p:cNvSpPr>
          <p:nvPr/>
        </p:nvSpPr>
        <p:spPr bwMode="auto">
          <a:xfrm>
            <a:off x="1828800" y="1144588"/>
            <a:ext cx="12954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Legacy</a:t>
            </a:r>
          </a:p>
          <a:p>
            <a:pPr algn="ctr"/>
            <a:r>
              <a:rPr lang="en-US"/>
              <a:t>Approach</a:t>
            </a:r>
          </a:p>
        </p:txBody>
      </p:sp>
      <p:sp>
        <p:nvSpPr>
          <p:cNvPr id="10253" name="TextBox 20"/>
          <p:cNvSpPr txBox="1">
            <a:spLocks noChangeArrowheads="1"/>
          </p:cNvSpPr>
          <p:nvPr/>
        </p:nvSpPr>
        <p:spPr bwMode="auto">
          <a:xfrm>
            <a:off x="5562600" y="1138238"/>
            <a:ext cx="13716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New</a:t>
            </a:r>
          </a:p>
          <a:p>
            <a:pPr algn="ctr"/>
            <a:r>
              <a:rPr lang="en-US"/>
              <a:t>Method</a:t>
            </a:r>
          </a:p>
        </p:txBody>
      </p:sp>
      <p:cxnSp>
        <p:nvCxnSpPr>
          <p:cNvPr id="10254" name="Straight Connector 22"/>
          <p:cNvCxnSpPr>
            <a:cxnSpLocks noChangeShapeType="1"/>
            <a:stCxn id="15" idx="2"/>
            <a:endCxn id="16" idx="0"/>
          </p:cNvCxnSpPr>
          <p:nvPr/>
        </p:nvCxnSpPr>
        <p:spPr bwMode="auto">
          <a:xfrm>
            <a:off x="5294313" y="3352800"/>
            <a:ext cx="1270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5" name="Straight Connector 26"/>
          <p:cNvCxnSpPr>
            <a:cxnSpLocks noChangeShapeType="1"/>
          </p:cNvCxnSpPr>
          <p:nvPr/>
        </p:nvCxnSpPr>
        <p:spPr bwMode="auto">
          <a:xfrm flipH="1">
            <a:off x="6997700" y="3352800"/>
            <a:ext cx="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6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98738"/>
            <a:ext cx="304800" cy="10588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7" name="Straight Connector 30"/>
          <p:cNvCxnSpPr>
            <a:cxnSpLocks noChangeShapeType="1"/>
            <a:endCxn id="10246" idx="0"/>
          </p:cNvCxnSpPr>
          <p:nvPr/>
        </p:nvCxnSpPr>
        <p:spPr bwMode="auto">
          <a:xfrm>
            <a:off x="2095500" y="2559050"/>
            <a:ext cx="11176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40" name="Rounded Rectangle 10239"/>
          <p:cNvSpPr>
            <a:spLocks noChangeArrowheads="1"/>
          </p:cNvSpPr>
          <p:nvPr/>
        </p:nvSpPr>
        <p:spPr bwMode="auto">
          <a:xfrm>
            <a:off x="1566863" y="4411663"/>
            <a:ext cx="1752600" cy="461962"/>
          </a:xfrm>
          <a:prstGeom prst="roundRect">
            <a:avLst>
              <a:gd name="adj" fmla="val 16667"/>
            </a:avLst>
          </a:prstGeom>
          <a:solidFill>
            <a:srgbClr val="B20838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High Risk</a:t>
            </a:r>
          </a:p>
        </p:txBody>
      </p: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5302250" y="4429125"/>
            <a:ext cx="1981200" cy="461963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 Risk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719638" y="1981200"/>
            <a:ext cx="1147762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446838" y="1981200"/>
            <a:ext cx="1101725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2" name="Straight Connector 22"/>
          <p:cNvCxnSpPr>
            <a:cxnSpLocks noChangeShapeType="1"/>
            <a:stCxn id="28" idx="2"/>
            <a:endCxn id="15" idx="0"/>
          </p:cNvCxnSpPr>
          <p:nvPr/>
        </p:nvCxnSpPr>
        <p:spPr bwMode="auto">
          <a:xfrm>
            <a:off x="5294313" y="2506663"/>
            <a:ext cx="0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3" name="Straight Connector 26"/>
          <p:cNvCxnSpPr>
            <a:cxnSpLocks noChangeShapeType="1"/>
            <a:stCxn id="29" idx="2"/>
          </p:cNvCxnSpPr>
          <p:nvPr/>
        </p:nvCxnSpPr>
        <p:spPr bwMode="auto">
          <a:xfrm>
            <a:off x="6997700" y="2506663"/>
            <a:ext cx="7938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64" name="TextBox 18"/>
          <p:cNvSpPr txBox="1">
            <a:spLocks noChangeArrowheads="1"/>
          </p:cNvSpPr>
          <p:nvPr/>
        </p:nvSpPr>
        <p:spPr bwMode="auto">
          <a:xfrm>
            <a:off x="457200" y="4962525"/>
            <a:ext cx="3352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Vague system for requesting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No access reports for managers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Employees retained access after transfers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Access determined arbitrarily</a:t>
            </a:r>
          </a:p>
        </p:txBody>
      </p:sp>
      <p:sp>
        <p:nvSpPr>
          <p:cNvPr id="10265" name="TextBox 41"/>
          <p:cNvSpPr txBox="1">
            <a:spLocks noChangeArrowheads="1"/>
          </p:cNvSpPr>
          <p:nvPr/>
        </p:nvSpPr>
        <p:spPr bwMode="auto">
          <a:xfrm>
            <a:off x="4638675" y="4953000"/>
            <a:ext cx="335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Access and risks defined, documented, and monitored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process for modifying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roles for access ownership and risk ownership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Mitigation reports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770188" y="2035175"/>
            <a:ext cx="1100137" cy="523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7" name="Straight Connector 30"/>
          <p:cNvCxnSpPr>
            <a:cxnSpLocks noChangeShapeType="1"/>
            <a:stCxn id="35" idx="2"/>
            <a:endCxn id="10246" idx="0"/>
          </p:cNvCxnSpPr>
          <p:nvPr/>
        </p:nvCxnSpPr>
        <p:spPr bwMode="auto">
          <a:xfrm flipH="1">
            <a:off x="3213100" y="2559050"/>
            <a:ext cx="106363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8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59050"/>
            <a:ext cx="16637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3" name="Straight Connector 26"/>
          <p:cNvCxnSpPr>
            <a:cxnSpLocks noChangeShapeType="1"/>
          </p:cNvCxnSpPr>
          <p:nvPr/>
        </p:nvCxnSpPr>
        <p:spPr bwMode="auto">
          <a:xfrm>
            <a:off x="6248400" y="1858963"/>
            <a:ext cx="0" cy="2560637"/>
          </a:xfrm>
          <a:prstGeom prst="line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4" name="Rounded Rectangle 43"/>
          <p:cNvSpPr>
            <a:spLocks noChangeArrowheads="1"/>
          </p:cNvSpPr>
          <p:nvPr/>
        </p:nvSpPr>
        <p:spPr bwMode="auto">
          <a:xfrm rot="16200000">
            <a:off x="4379119" y="2931319"/>
            <a:ext cx="3352800" cy="385762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Segregation of Duties</a:t>
            </a:r>
          </a:p>
        </p:txBody>
      </p:sp>
      <p:sp>
        <p:nvSpPr>
          <p:cNvPr id="10271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Project Goal – Before and 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6" name="AutoShape 17"/>
          <p:cNvCxnSpPr>
            <a:cxnSpLocks noChangeShapeType="1"/>
          </p:cNvCxnSpPr>
          <p:nvPr/>
        </p:nvCxnSpPr>
        <p:spPr bwMode="gray">
          <a:xfrm flipV="1">
            <a:off x="7772400" y="3325813"/>
            <a:ext cx="0" cy="14605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7" name="AutoShape 17"/>
          <p:cNvCxnSpPr>
            <a:cxnSpLocks noChangeShapeType="1"/>
          </p:cNvCxnSpPr>
          <p:nvPr/>
        </p:nvCxnSpPr>
        <p:spPr bwMode="gray">
          <a:xfrm>
            <a:off x="4532313" y="3325813"/>
            <a:ext cx="0" cy="15240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8" name="AutoShape 17"/>
          <p:cNvCxnSpPr>
            <a:cxnSpLocks noChangeShapeType="1"/>
          </p:cNvCxnSpPr>
          <p:nvPr/>
        </p:nvCxnSpPr>
        <p:spPr bwMode="gray">
          <a:xfrm rot="5400000" flipH="1" flipV="1">
            <a:off x="1098550" y="3481388"/>
            <a:ext cx="312737" cy="1588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9" name="AutoShape 17"/>
          <p:cNvCxnSpPr>
            <a:cxnSpLocks noChangeShapeType="1"/>
          </p:cNvCxnSpPr>
          <p:nvPr/>
        </p:nvCxnSpPr>
        <p:spPr bwMode="gray">
          <a:xfrm flipV="1">
            <a:off x="4532313" y="3143250"/>
            <a:ext cx="1587" cy="182563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70" name="AutoShape 17"/>
          <p:cNvCxnSpPr>
            <a:cxnSpLocks noChangeShapeType="1"/>
          </p:cNvCxnSpPr>
          <p:nvPr/>
        </p:nvCxnSpPr>
        <p:spPr bwMode="gray">
          <a:xfrm flipV="1">
            <a:off x="4545013" y="2192338"/>
            <a:ext cx="0" cy="21272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1271" name="Slide Number Placeholder 4"/>
          <p:cNvSpPr>
            <a:spLocks noGrp="1"/>
          </p:cNvSpPr>
          <p:nvPr>
            <p:ph type="sldNum" sz="quarter" idx="14"/>
          </p:nvPr>
        </p:nvSpPr>
        <p:spPr bwMode="auto">
          <a:xfrm>
            <a:off x="3479800" y="650240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11272" name="Text Box 3"/>
          <p:cNvSpPr txBox="1">
            <a:spLocks noChangeArrowheads="1"/>
          </p:cNvSpPr>
          <p:nvPr/>
        </p:nvSpPr>
        <p:spPr bwMode="auto">
          <a:xfrm>
            <a:off x="373063" y="6221413"/>
            <a:ext cx="689133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5720" rIns="45720"/>
          <a:lstStyle/>
          <a:p>
            <a:pPr algn="ctr">
              <a:lnSpc>
                <a:spcPct val="95000"/>
              </a:lnSpc>
            </a:pPr>
            <a:endParaRPr lang="en-GB" sz="14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68300" y="3478213"/>
            <a:ext cx="2755900" cy="2590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 marL="91440" lvl="1" indent="-91440"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 Business Role Owners</a:t>
            </a:r>
            <a:endParaRPr lang="en-GB" sz="1400" dirty="0">
              <a:latin typeface="Arial" pitchFamily="34" charset="0"/>
              <a:cs typeface="+mn-cs"/>
            </a:endParaRP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Larkin, AP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James Walsh, HR/Payroll; Fin. Acct/</a:t>
            </a:r>
            <a:r>
              <a:rPr lang="en-GB" sz="1100" dirty="0" err="1">
                <a:latin typeface="Arial" pitchFamily="34" charset="0"/>
                <a:cs typeface="+mn-cs"/>
              </a:rPr>
              <a:t>Rept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Sara Malconian, Procurement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Rositha</a:t>
            </a:r>
            <a:r>
              <a:rPr lang="en-GB" sz="1100" dirty="0">
                <a:latin typeface="Arial" pitchFamily="34" charset="0"/>
                <a:cs typeface="+mn-cs"/>
              </a:rPr>
              <a:t> Durham, Procurement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Kathy McGrath, Travel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Danielle </a:t>
            </a:r>
            <a:r>
              <a:rPr lang="en-GB" sz="1100" dirty="0" err="1">
                <a:latin typeface="Arial" pitchFamily="34" charset="0"/>
                <a:cs typeface="+mn-cs"/>
              </a:rPr>
              <a:t>Khoury</a:t>
            </a:r>
            <a:r>
              <a:rPr lang="en-GB" sz="1100" dirty="0">
                <a:latin typeface="Arial" pitchFamily="34" charset="0"/>
                <a:cs typeface="+mn-cs"/>
              </a:rPr>
              <a:t>, Fin. Acct./Reporting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Pamela Schickling, Sponsored Acct.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Donna Cairns, Accts. Receivable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Cheryl Whelan, Cashier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Jo-</a:t>
            </a:r>
            <a:r>
              <a:rPr lang="en-GB" sz="1100" dirty="0" err="1">
                <a:latin typeface="Arial" pitchFamily="34" charset="0"/>
                <a:cs typeface="+mn-cs"/>
              </a:rPr>
              <a:t>anne</a:t>
            </a:r>
            <a:r>
              <a:rPr lang="en-GB" sz="1100" dirty="0">
                <a:latin typeface="Arial" pitchFamily="34" charset="0"/>
                <a:cs typeface="+mn-cs"/>
              </a:rPr>
              <a:t> Chute, Property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Long Tran, Tax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Donnelly, Budget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Ann Warner-Harvey, HR/Admin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Eileen </a:t>
            </a:r>
            <a:r>
              <a:rPr lang="en-GB" sz="1100" dirty="0" err="1">
                <a:latin typeface="Arial" pitchFamily="34" charset="0"/>
                <a:cs typeface="+mn-cs"/>
              </a:rPr>
              <a:t>DesRosiers</a:t>
            </a:r>
            <a:r>
              <a:rPr lang="en-GB" sz="1100" dirty="0">
                <a:latin typeface="Arial" pitchFamily="34" charset="0"/>
                <a:cs typeface="+mn-cs"/>
              </a:rPr>
              <a:t>, Finance</a:t>
            </a:r>
          </a:p>
          <a:p>
            <a:pPr marL="0" lvl="1">
              <a:lnSpc>
                <a:spcPct val="95000"/>
              </a:lnSpc>
              <a:defRPr/>
            </a:pPr>
            <a:endParaRPr lang="en-GB" sz="1100" dirty="0">
              <a:latin typeface="Arial" pitchFamily="34" charset="0"/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317875" y="3478213"/>
            <a:ext cx="2549525" cy="2590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Core Team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Jordan Lewis,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George Petrowsky,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Jie Jiao, Audit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Tuttle,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Tricia Sullivan-Mullen, VPF</a:t>
            </a:r>
            <a:r>
              <a:rPr lang="en-GB" sz="1100" dirty="0">
                <a:solidFill>
                  <a:srgbClr val="0000FF"/>
                </a:solidFill>
                <a:latin typeface="Arial" pitchFamily="34" charset="0"/>
                <a:cs typeface="+mn-cs"/>
              </a:rPr>
              <a:t>**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Siobhan Cunningham, IS&amp;T</a:t>
            </a:r>
            <a:r>
              <a:rPr lang="en-GB" sz="1100" dirty="0">
                <a:solidFill>
                  <a:srgbClr val="0000FF"/>
                </a:solidFill>
                <a:latin typeface="Arial" pitchFamily="34" charset="0"/>
                <a:cs typeface="+mn-cs"/>
              </a:rPr>
              <a:t>**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Suman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Sidhu</a:t>
            </a:r>
            <a:r>
              <a:rPr lang="en-GB" sz="1100" dirty="0">
                <a:latin typeface="Arial" pitchFamily="34" charset="0"/>
                <a:cs typeface="+mn-cs"/>
              </a:rPr>
              <a:t>, GRC SME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Simon </a:t>
            </a:r>
            <a:r>
              <a:rPr lang="en-GB" sz="1100" dirty="0" err="1">
                <a:latin typeface="Arial" pitchFamily="34" charset="0"/>
                <a:cs typeface="+mn-cs"/>
              </a:rPr>
              <a:t>Cherny</a:t>
            </a:r>
            <a:r>
              <a:rPr lang="en-GB" sz="1100" dirty="0">
                <a:latin typeface="Arial" pitchFamily="34" charset="0"/>
                <a:cs typeface="+mn-cs"/>
              </a:rPr>
              <a:t>, GRC SME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Inge Meyer, Roles Build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Ronald Meyer, Roles Build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JD Sudhakar  * 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US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US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400" dirty="0">
              <a:latin typeface="Arial" pitchFamily="34" charset="0"/>
              <a:cs typeface="+mn-cs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096000" y="3471863"/>
            <a:ext cx="2765425" cy="258445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Business Analysts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Mirella</a:t>
            </a:r>
            <a:r>
              <a:rPr lang="en-GB" sz="1100" dirty="0">
                <a:latin typeface="Arial" pitchFamily="34" charset="0"/>
                <a:cs typeface="+mn-cs"/>
              </a:rPr>
              <a:t> Villa,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Scott Ball,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Leslie Wright,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Lody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Petriv</a:t>
            </a:r>
            <a:r>
              <a:rPr lang="en-GB" sz="1100" dirty="0">
                <a:latin typeface="Arial" pitchFamily="34" charset="0"/>
                <a:cs typeface="+mn-cs"/>
              </a:rPr>
              <a:t>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Bob Casey,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Kristen Hann, IS&amp;T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Ken </a:t>
            </a:r>
            <a:r>
              <a:rPr lang="en-GB" sz="1100" dirty="0" err="1">
                <a:latin typeface="Arial" pitchFamily="34" charset="0"/>
                <a:cs typeface="+mn-cs"/>
              </a:rPr>
              <a:t>Levie</a:t>
            </a:r>
            <a:r>
              <a:rPr lang="en-GB" sz="1100" dirty="0">
                <a:latin typeface="Arial" pitchFamily="34" charset="0"/>
                <a:cs typeface="+mn-cs"/>
              </a:rPr>
              <a:t>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Gregg McGrath,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Sandeep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Nandendla</a:t>
            </a:r>
            <a:r>
              <a:rPr lang="en-GB" sz="1100" dirty="0">
                <a:latin typeface="Arial" pitchFamily="34" charset="0"/>
                <a:cs typeface="+mn-cs"/>
              </a:rPr>
              <a:t>, Business Analyst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200" dirty="0">
              <a:latin typeface="Arial" pitchFamily="34" charset="0"/>
              <a:cs typeface="+mn-cs"/>
            </a:endParaRPr>
          </a:p>
        </p:txBody>
      </p:sp>
      <p:sp>
        <p:nvSpPr>
          <p:cNvPr id="11276" name="Rectangle 14"/>
          <p:cNvSpPr>
            <a:spLocks noChangeArrowheads="1"/>
          </p:cNvSpPr>
          <p:nvPr/>
        </p:nvSpPr>
        <p:spPr bwMode="gray">
          <a:xfrm>
            <a:off x="109538" y="4876800"/>
            <a:ext cx="2039937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sp>
        <p:nvSpPr>
          <p:cNvPr id="11277" name="Rectangle 15"/>
          <p:cNvSpPr>
            <a:spLocks noChangeArrowheads="1"/>
          </p:cNvSpPr>
          <p:nvPr/>
        </p:nvSpPr>
        <p:spPr bwMode="gray">
          <a:xfrm>
            <a:off x="2403475" y="5154613"/>
            <a:ext cx="2039938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sp>
        <p:nvSpPr>
          <p:cNvPr id="11278" name="Rectangle 16"/>
          <p:cNvSpPr>
            <a:spLocks noChangeArrowheads="1"/>
          </p:cNvSpPr>
          <p:nvPr/>
        </p:nvSpPr>
        <p:spPr bwMode="gray">
          <a:xfrm>
            <a:off x="4619625" y="5154613"/>
            <a:ext cx="2039938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cxnSp>
        <p:nvCxnSpPr>
          <p:cNvPr id="11279" name="AutoShape 17"/>
          <p:cNvCxnSpPr>
            <a:cxnSpLocks noChangeShapeType="1"/>
            <a:stCxn id="22" idx="0"/>
            <a:endCxn id="10" idx="2"/>
          </p:cNvCxnSpPr>
          <p:nvPr/>
        </p:nvCxnSpPr>
        <p:spPr bwMode="gray">
          <a:xfrm flipH="1" flipV="1">
            <a:off x="4610100" y="1633538"/>
            <a:ext cx="3175" cy="1047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794500" y="1371600"/>
            <a:ext cx="2066925" cy="107791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Advisory Committee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Mike Bowers, Audit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Allen Marcum,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Basil Stewart,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Mary Weiss, IS&amp;T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505200" y="846138"/>
            <a:ext cx="2209800" cy="787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Executive Sponsors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Mike Howard, VPF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Marilyn Smith, IS&amp;T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Debby Fisher, Audit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511550" y="1738313"/>
            <a:ext cx="2203450" cy="6381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Project Sponsors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Gerry O’Toole,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Bart </a:t>
            </a:r>
            <a:r>
              <a:rPr lang="en-GB" sz="1200" dirty="0" err="1">
                <a:latin typeface="Arial" pitchFamily="34" charset="0"/>
                <a:cs typeface="+mn-cs"/>
              </a:rPr>
              <a:t>Dahlstrom</a:t>
            </a:r>
            <a:r>
              <a:rPr lang="en-GB" sz="1200" dirty="0">
                <a:latin typeface="Arial" pitchFamily="34" charset="0"/>
                <a:cs typeface="+mn-cs"/>
              </a:rPr>
              <a:t>, IS&amp;T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503613" y="2449513"/>
            <a:ext cx="2209800" cy="681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Project Management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Sandy </a:t>
            </a:r>
            <a:r>
              <a:rPr lang="en-GB" sz="1200" dirty="0" err="1">
                <a:latin typeface="Arial" pitchFamily="34" charset="0"/>
                <a:cs typeface="+mn-cs"/>
              </a:rPr>
              <a:t>Pata</a:t>
            </a:r>
            <a:r>
              <a:rPr lang="en-GB" sz="1200" dirty="0">
                <a:latin typeface="Arial" pitchFamily="34" charset="0"/>
                <a:cs typeface="+mn-cs"/>
              </a:rPr>
              <a:t>, Consultant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Karon McCollin, IS&amp;T</a:t>
            </a:r>
          </a:p>
        </p:txBody>
      </p:sp>
      <p:cxnSp>
        <p:nvCxnSpPr>
          <p:cNvPr id="11284" name="AutoShape 17"/>
          <p:cNvCxnSpPr>
            <a:cxnSpLocks noChangeShapeType="1"/>
          </p:cNvCxnSpPr>
          <p:nvPr/>
        </p:nvCxnSpPr>
        <p:spPr bwMode="gray">
          <a:xfrm flipV="1">
            <a:off x="1255713" y="3325813"/>
            <a:ext cx="6516687" cy="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29" name="Straight Connector 28"/>
          <p:cNvCxnSpPr>
            <a:stCxn id="22" idx="3"/>
          </p:cNvCxnSpPr>
          <p:nvPr/>
        </p:nvCxnSpPr>
        <p:spPr>
          <a:xfrm>
            <a:off x="5715000" y="2057400"/>
            <a:ext cx="474663" cy="0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endCxn id="25" idx="1"/>
          </p:cNvCxnSpPr>
          <p:nvPr/>
        </p:nvCxnSpPr>
        <p:spPr>
          <a:xfrm flipV="1">
            <a:off x="5694363" y="1911350"/>
            <a:ext cx="1100137" cy="828675"/>
          </a:xfrm>
          <a:prstGeom prst="bentConnector3">
            <a:avLst>
              <a:gd name="adj1" fmla="val 50000"/>
            </a:avLst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87" name="Title 4"/>
          <p:cNvSpPr>
            <a:spLocks noGrp="1"/>
          </p:cNvSpPr>
          <p:nvPr>
            <p:ph type="title"/>
          </p:nvPr>
        </p:nvSpPr>
        <p:spPr bwMode="auto">
          <a:xfrm>
            <a:off x="109538" y="173038"/>
            <a:ext cx="8829675" cy="620712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 SOD Project Team</a:t>
            </a:r>
          </a:p>
        </p:txBody>
      </p:sp>
      <p:sp>
        <p:nvSpPr>
          <p:cNvPr id="11288" name="TextBox 32"/>
          <p:cNvSpPr txBox="1">
            <a:spLocks noChangeArrowheads="1"/>
          </p:cNvSpPr>
          <p:nvPr/>
        </p:nvSpPr>
        <p:spPr bwMode="auto">
          <a:xfrm>
            <a:off x="6324600" y="64008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Page 12</a:t>
            </a:r>
          </a:p>
        </p:txBody>
      </p:sp>
      <p:sp>
        <p:nvSpPr>
          <p:cNvPr id="11289" name="TextBox 44"/>
          <p:cNvSpPr txBox="1">
            <a:spLocks noChangeArrowheads="1"/>
          </p:cNvSpPr>
          <p:nvPr/>
        </p:nvSpPr>
        <p:spPr bwMode="auto">
          <a:xfrm>
            <a:off x="533400" y="2740025"/>
            <a:ext cx="198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* Consultant</a:t>
            </a:r>
          </a:p>
          <a:p>
            <a:r>
              <a:rPr lang="en-US" sz="1200">
                <a:solidFill>
                  <a:srgbClr val="0000FF"/>
                </a:solidFill>
              </a:rPr>
              <a:t>** </a:t>
            </a:r>
            <a:r>
              <a:rPr lang="en-US" sz="1200"/>
              <a:t>Advisory Committee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PF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</Template>
  <TotalTime>3895</TotalTime>
  <Words>1594</Words>
  <Application>Microsoft Office PowerPoint</Application>
  <PresentationFormat>On-screen Show (4:3)</PresentationFormat>
  <Paragraphs>419</Paragraphs>
  <Slides>41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VPF PPT Template</vt:lpstr>
      <vt:lpstr>Document</vt:lpstr>
      <vt:lpstr>GRC Training  for VPF Business Analysts May 2013 </vt:lpstr>
      <vt:lpstr>Agenda</vt:lpstr>
      <vt:lpstr>SOD Project Overview</vt:lpstr>
      <vt:lpstr>SOD Project Goals</vt:lpstr>
      <vt:lpstr>Why SOD is Important to MIT</vt:lpstr>
      <vt:lpstr>Background</vt:lpstr>
      <vt:lpstr>Defining SAP Roles</vt:lpstr>
      <vt:lpstr>Project Goal – Before and After</vt:lpstr>
      <vt:lpstr> SOD Project Team</vt:lpstr>
      <vt:lpstr>SOD/GRC Project Overall Status </vt:lpstr>
      <vt:lpstr>SOD/GRC Project Progress to Completion</vt:lpstr>
      <vt:lpstr>GRC System Overview</vt:lpstr>
      <vt:lpstr>SAP GRC Suite</vt:lpstr>
      <vt:lpstr>SAP Access Control</vt:lpstr>
      <vt:lpstr>SAP Automated Solution: Access Control</vt:lpstr>
      <vt:lpstr>Access Control Analysis</vt:lpstr>
      <vt:lpstr>Emergency Access Management</vt:lpstr>
      <vt:lpstr>Emergency Access Management</vt:lpstr>
      <vt:lpstr>Emergency Access Management</vt:lpstr>
      <vt:lpstr>GRC Training Session Overview</vt:lpstr>
      <vt:lpstr>GRC Documentation Overview</vt:lpstr>
      <vt:lpstr>VPF BA Role Overview</vt:lpstr>
      <vt:lpstr>BREAK 1</vt:lpstr>
      <vt:lpstr>VPF BA Role – In Detail</vt:lpstr>
      <vt:lpstr>VPF BA Role – In Detail</vt:lpstr>
      <vt:lpstr>VPF BA Role – In Detail</vt:lpstr>
      <vt:lpstr>VPF BA Role – In Detail</vt:lpstr>
      <vt:lpstr>VPF BA Role – In Detail</vt:lpstr>
      <vt:lpstr>VPF BA Role – In Detail</vt:lpstr>
      <vt:lpstr>BREAK 2</vt:lpstr>
      <vt:lpstr>GRC Reports for BAs</vt:lpstr>
      <vt:lpstr>Goals for Today’s GRC Reports Session</vt:lpstr>
      <vt:lpstr>GRC Reports: Reference Documents</vt:lpstr>
      <vt:lpstr>GRC Reports: Job Aids</vt:lpstr>
      <vt:lpstr>GRC Reports: Job Aids</vt:lpstr>
      <vt:lpstr>Why do BAs need GRC Reports?</vt:lpstr>
      <vt:lpstr>GRC Reports: Demo</vt:lpstr>
      <vt:lpstr>GRC Reports: Demo</vt:lpstr>
      <vt:lpstr>GRC Reports: Demo</vt:lpstr>
      <vt:lpstr>GRC Reports: Demo</vt:lpstr>
      <vt:lpstr>Working Session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VPF Segregation of Duties/Roles Definition</dc:title>
  <dc:creator>Tricia Sullivan-Mullen</dc:creator>
  <cp:lastModifiedBy>Administrator</cp:lastModifiedBy>
  <cp:revision>292</cp:revision>
  <cp:lastPrinted>2013-05-22T11:37:47Z</cp:lastPrinted>
  <dcterms:created xsi:type="dcterms:W3CDTF">2012-04-09T16:19:32Z</dcterms:created>
  <dcterms:modified xsi:type="dcterms:W3CDTF">2013-05-22T21:55:18Z</dcterms:modified>
</cp:coreProperties>
</file>